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80" r:id="rId2"/>
    <p:sldId id="263" r:id="rId3"/>
    <p:sldId id="257" r:id="rId4"/>
    <p:sldId id="273" r:id="rId5"/>
    <p:sldId id="274" r:id="rId6"/>
    <p:sldId id="272" r:id="rId7"/>
    <p:sldId id="259" r:id="rId8"/>
    <p:sldId id="261" r:id="rId9"/>
    <p:sldId id="278" r:id="rId10"/>
    <p:sldId id="260" r:id="rId11"/>
    <p:sldId id="262" r:id="rId12"/>
    <p:sldId id="267" r:id="rId13"/>
    <p:sldId id="266" r:id="rId14"/>
    <p:sldId id="269" r:id="rId15"/>
    <p:sldId id="264" r:id="rId16"/>
    <p:sldId id="270" r:id="rId17"/>
    <p:sldId id="275" r:id="rId18"/>
    <p:sldId id="277" r:id="rId19"/>
    <p:sldId id="271" r:id="rId2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ianmarco Evangelista" initials="GE" lastIdx="2" clrIdx="0">
    <p:extLst>
      <p:ext uri="{19B8F6BF-5375-455C-9EA6-DF929625EA0E}">
        <p15:presenceInfo xmlns:p15="http://schemas.microsoft.com/office/powerpoint/2012/main" userId="S::evangelista.1711818@studenti.uniroma1.it::1b88ac3c-cb48-4a97-94f8-5dccd71f8b3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644"/>
    <p:restoredTop sz="94662"/>
  </p:normalViewPr>
  <p:slideViewPr>
    <p:cSldViewPr snapToGrid="0" snapToObjects="1">
      <p:cViewPr varScale="1">
        <p:scale>
          <a:sx n="50" d="100"/>
          <a:sy n="50" d="100"/>
        </p:scale>
        <p:origin x="58" y="15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6-10T12:04:40.616" idx="2">
    <p:pos x="10" y="10"/>
    <p:text>Starting the project, this overview appears to the users: they can explore the map, read the frequencies of attacks and deaths through the bar, analyze different trends with the line chart, filtering the parallel coordinates chart and use the scatterplot in order see how data are distributed according to the first two PCA components.
</p:text>
    <p:extLst>
      <p:ext uri="{C676402C-5697-4E1C-873F-D02D1690AC5C}">
        <p15:threadingInfo xmlns:p15="http://schemas.microsoft.com/office/powerpoint/2012/main" timeZoneBias="-120"/>
      </p:ext>
    </p:extLst>
  </p:cm>
</p:cmLst>
</file>

<file path=ppt/media/image1.tiff>
</file>

<file path=ppt/media/image2.png>
</file>

<file path=ppt/media/image3.tiff>
</file>

<file path=ppt/media/image4.tiff>
</file>

<file path=ppt/media/image5.tiff>
</file>

<file path=ppt/media/image6.tiff>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FE54174-01CF-8947-9689-86CD04F43BB0}"/>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p>
        </p:txBody>
      </p:sp>
      <p:sp>
        <p:nvSpPr>
          <p:cNvPr id="3" name="Sottotitolo 2">
            <a:extLst>
              <a:ext uri="{FF2B5EF4-FFF2-40B4-BE49-F238E27FC236}">
                <a16:creationId xmlns:a16="http://schemas.microsoft.com/office/drawing/2014/main" id="{61663D42-3680-8B40-91B1-05F16CC8BD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
        <p:nvSpPr>
          <p:cNvPr id="4" name="Segnaposto data 3">
            <a:extLst>
              <a:ext uri="{FF2B5EF4-FFF2-40B4-BE49-F238E27FC236}">
                <a16:creationId xmlns:a16="http://schemas.microsoft.com/office/drawing/2014/main" id="{39AFB5BD-8E30-114F-BBAA-0084EB973B81}"/>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5" name="Segnaposto piè di pagina 4">
            <a:extLst>
              <a:ext uri="{FF2B5EF4-FFF2-40B4-BE49-F238E27FC236}">
                <a16:creationId xmlns:a16="http://schemas.microsoft.com/office/drawing/2014/main" id="{A79889AD-714A-9444-A5DE-E47932E8BAF1}"/>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207F9679-A7B5-D043-BF60-A94AEAD7DEF8}"/>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20577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DAD1940-BFFF-5744-86FD-19C621EDC703}"/>
              </a:ext>
            </a:extLst>
          </p:cNvPr>
          <p:cNvSpPr>
            <a:spLocks noGrp="1"/>
          </p:cNvSpPr>
          <p:nvPr>
            <p:ph type="title"/>
          </p:nvPr>
        </p:nvSpPr>
        <p:spPr/>
        <p:txBody>
          <a:bodyPr/>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D4087DEE-AC25-C943-8916-1846768D7D6A}"/>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C6B1FE1-0B1A-5A49-8278-0E57A3C75B49}"/>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5" name="Segnaposto piè di pagina 4">
            <a:extLst>
              <a:ext uri="{FF2B5EF4-FFF2-40B4-BE49-F238E27FC236}">
                <a16:creationId xmlns:a16="http://schemas.microsoft.com/office/drawing/2014/main" id="{F94317BD-4796-7549-97CC-FE74E1E4F86E}"/>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39114C82-D3B6-0243-85E5-300244EFE265}"/>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742489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CFE82F5D-9D4F-554D-A844-D98B5337C84E}"/>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p>
        </p:txBody>
      </p:sp>
      <p:sp>
        <p:nvSpPr>
          <p:cNvPr id="3" name="Segnaposto testo verticale 2">
            <a:extLst>
              <a:ext uri="{FF2B5EF4-FFF2-40B4-BE49-F238E27FC236}">
                <a16:creationId xmlns:a16="http://schemas.microsoft.com/office/drawing/2014/main" id="{BCED091F-78FA-7B43-B5B9-4867FE205878}"/>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71900A4C-5337-5F49-96AD-A46A420181B5}"/>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5" name="Segnaposto piè di pagina 4">
            <a:extLst>
              <a:ext uri="{FF2B5EF4-FFF2-40B4-BE49-F238E27FC236}">
                <a16:creationId xmlns:a16="http://schemas.microsoft.com/office/drawing/2014/main" id="{4FB6AB81-0352-D947-B0EA-A8A7429F5B6C}"/>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A7973377-203C-0246-9426-5D86C52D74F2}"/>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914579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BCE48A3-3342-EB4C-91EB-070C6697E85E}"/>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B4FDE725-3204-A840-A8CD-3FCB04E7D848}"/>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40DA671F-136A-284F-9258-4E6CDD43FD0E}"/>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5" name="Segnaposto piè di pagina 4">
            <a:extLst>
              <a:ext uri="{FF2B5EF4-FFF2-40B4-BE49-F238E27FC236}">
                <a16:creationId xmlns:a16="http://schemas.microsoft.com/office/drawing/2014/main" id="{DC10403F-3BD8-3245-B3FA-3DF2638D431A}"/>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2A3D5816-5592-FF4E-B8D6-1DC2CD9CBC4D}"/>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347431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100A663-CB8F-C84F-A147-E87F2111F447}"/>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p>
        </p:txBody>
      </p:sp>
      <p:sp>
        <p:nvSpPr>
          <p:cNvPr id="3" name="Segnaposto testo 2">
            <a:extLst>
              <a:ext uri="{FF2B5EF4-FFF2-40B4-BE49-F238E27FC236}">
                <a16:creationId xmlns:a16="http://schemas.microsoft.com/office/drawing/2014/main" id="{DFEE4221-B4D3-CF48-A9D4-129CEC93D8E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41961A6-F27D-2945-82B0-1CF67F795532}"/>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5" name="Segnaposto piè di pagina 4">
            <a:extLst>
              <a:ext uri="{FF2B5EF4-FFF2-40B4-BE49-F238E27FC236}">
                <a16:creationId xmlns:a16="http://schemas.microsoft.com/office/drawing/2014/main" id="{DFEF77EA-A6AB-EA49-8FC4-67EAE20FB84B}"/>
              </a:ext>
            </a:extLst>
          </p:cNvPr>
          <p:cNvSpPr>
            <a:spLocks noGrp="1"/>
          </p:cNvSpPr>
          <p:nvPr>
            <p:ph type="ftr" sz="quarter" idx="11"/>
          </p:nvPr>
        </p:nvSpPr>
        <p:spPr/>
        <p:txBody>
          <a:bodyPr/>
          <a:lstStyle/>
          <a:p>
            <a:endParaRPr lang="it-IT" dirty="0"/>
          </a:p>
        </p:txBody>
      </p:sp>
      <p:sp>
        <p:nvSpPr>
          <p:cNvPr id="6" name="Segnaposto numero diapositiva 5">
            <a:extLst>
              <a:ext uri="{FF2B5EF4-FFF2-40B4-BE49-F238E27FC236}">
                <a16:creationId xmlns:a16="http://schemas.microsoft.com/office/drawing/2014/main" id="{BE30B2F9-FFB2-9D40-8425-68CA66950258}"/>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1484006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11308F-2098-544F-B76B-7F0FABC31DA7}"/>
              </a:ext>
            </a:extLst>
          </p:cNvPr>
          <p:cNvSpPr>
            <a:spLocks noGrp="1"/>
          </p:cNvSpPr>
          <p:nvPr>
            <p:ph type="title"/>
          </p:nvPr>
        </p:nvSpPr>
        <p:spPr/>
        <p:txBody>
          <a:body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1A986CB-D448-7746-A0F0-C506CE71D27D}"/>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a:extLst>
              <a:ext uri="{FF2B5EF4-FFF2-40B4-BE49-F238E27FC236}">
                <a16:creationId xmlns:a16="http://schemas.microsoft.com/office/drawing/2014/main" id="{836E8E46-5A7E-334E-AE21-39C98135D8B5}"/>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a:extLst>
              <a:ext uri="{FF2B5EF4-FFF2-40B4-BE49-F238E27FC236}">
                <a16:creationId xmlns:a16="http://schemas.microsoft.com/office/drawing/2014/main" id="{5B0DB0C6-0CFF-6D4A-B078-E984144601E5}"/>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6" name="Segnaposto piè di pagina 5">
            <a:extLst>
              <a:ext uri="{FF2B5EF4-FFF2-40B4-BE49-F238E27FC236}">
                <a16:creationId xmlns:a16="http://schemas.microsoft.com/office/drawing/2014/main" id="{C7DE8850-0B70-6647-8A5C-1EA96E3DE08B}"/>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D5A6DFDB-D036-8349-9E12-B57D9D296C4E}"/>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4160044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319EB3-EF53-C14C-9E4D-3F4CB114DF66}"/>
              </a:ext>
            </a:extLst>
          </p:cNvPr>
          <p:cNvSpPr>
            <a:spLocks noGrp="1"/>
          </p:cNvSpPr>
          <p:nvPr>
            <p:ph type="title"/>
          </p:nvPr>
        </p:nvSpPr>
        <p:spPr>
          <a:xfrm>
            <a:off x="839788" y="365125"/>
            <a:ext cx="10515600" cy="1325563"/>
          </a:xfrm>
        </p:spPr>
        <p:txBody>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7723FC7A-4ED4-0B42-BA07-783EE80B2C7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58BC1B01-C9A0-4F40-9F90-B3D549E88148}"/>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a:extLst>
              <a:ext uri="{FF2B5EF4-FFF2-40B4-BE49-F238E27FC236}">
                <a16:creationId xmlns:a16="http://schemas.microsoft.com/office/drawing/2014/main" id="{3010668B-2FE3-3D47-B8AF-67970DAA52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8C58DD06-CCCD-6E43-9C55-F05930A61728}"/>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a:extLst>
              <a:ext uri="{FF2B5EF4-FFF2-40B4-BE49-F238E27FC236}">
                <a16:creationId xmlns:a16="http://schemas.microsoft.com/office/drawing/2014/main" id="{CD5E5FF5-7447-314E-AD2F-929F4A34A1D6}"/>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8" name="Segnaposto piè di pagina 7">
            <a:extLst>
              <a:ext uri="{FF2B5EF4-FFF2-40B4-BE49-F238E27FC236}">
                <a16:creationId xmlns:a16="http://schemas.microsoft.com/office/drawing/2014/main" id="{4B1491ED-E204-B642-A174-3DFB406FA991}"/>
              </a:ext>
            </a:extLst>
          </p:cNvPr>
          <p:cNvSpPr>
            <a:spLocks noGrp="1"/>
          </p:cNvSpPr>
          <p:nvPr>
            <p:ph type="ftr" sz="quarter" idx="11"/>
          </p:nvPr>
        </p:nvSpPr>
        <p:spPr/>
        <p:txBody>
          <a:bodyPr/>
          <a:lstStyle/>
          <a:p>
            <a:endParaRPr lang="it-IT" dirty="0"/>
          </a:p>
        </p:txBody>
      </p:sp>
      <p:sp>
        <p:nvSpPr>
          <p:cNvPr id="9" name="Segnaposto numero diapositiva 8">
            <a:extLst>
              <a:ext uri="{FF2B5EF4-FFF2-40B4-BE49-F238E27FC236}">
                <a16:creationId xmlns:a16="http://schemas.microsoft.com/office/drawing/2014/main" id="{3FDF5AF2-3EF8-8849-B312-A7DAA5C1236E}"/>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41554303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BC86623-2041-704E-BCA9-D3A5FFA4E006}"/>
              </a:ext>
            </a:extLst>
          </p:cNvPr>
          <p:cNvSpPr>
            <a:spLocks noGrp="1"/>
          </p:cNvSpPr>
          <p:nvPr>
            <p:ph type="title"/>
          </p:nvPr>
        </p:nvSpPr>
        <p:spPr/>
        <p:txBody>
          <a:bodyPr/>
          <a:lstStyle/>
          <a:p>
            <a:r>
              <a:rPr lang="it-IT"/>
              <a:t>Fare clic per modificare lo stile del titolo dello schema</a:t>
            </a:r>
          </a:p>
        </p:txBody>
      </p:sp>
      <p:sp>
        <p:nvSpPr>
          <p:cNvPr id="3" name="Segnaposto data 2">
            <a:extLst>
              <a:ext uri="{FF2B5EF4-FFF2-40B4-BE49-F238E27FC236}">
                <a16:creationId xmlns:a16="http://schemas.microsoft.com/office/drawing/2014/main" id="{50E8D383-6A28-6C4C-A5B7-D9AEBCC473A5}"/>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4" name="Segnaposto piè di pagina 3">
            <a:extLst>
              <a:ext uri="{FF2B5EF4-FFF2-40B4-BE49-F238E27FC236}">
                <a16:creationId xmlns:a16="http://schemas.microsoft.com/office/drawing/2014/main" id="{EE643EB4-B2B4-D64C-A412-DD66F8018F3E}"/>
              </a:ext>
            </a:extLst>
          </p:cNvPr>
          <p:cNvSpPr>
            <a:spLocks noGrp="1"/>
          </p:cNvSpPr>
          <p:nvPr>
            <p:ph type="ftr" sz="quarter" idx="11"/>
          </p:nvPr>
        </p:nvSpPr>
        <p:spPr/>
        <p:txBody>
          <a:bodyPr/>
          <a:lstStyle/>
          <a:p>
            <a:endParaRPr lang="it-IT" dirty="0"/>
          </a:p>
        </p:txBody>
      </p:sp>
      <p:sp>
        <p:nvSpPr>
          <p:cNvPr id="5" name="Segnaposto numero diapositiva 4">
            <a:extLst>
              <a:ext uri="{FF2B5EF4-FFF2-40B4-BE49-F238E27FC236}">
                <a16:creationId xmlns:a16="http://schemas.microsoft.com/office/drawing/2014/main" id="{BEE13A95-3613-014C-B0EC-CA3BEEF07DBB}"/>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88831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B1DB0B1A-8120-6D45-8F87-B1742F377BB4}"/>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3" name="Segnaposto piè di pagina 2">
            <a:extLst>
              <a:ext uri="{FF2B5EF4-FFF2-40B4-BE49-F238E27FC236}">
                <a16:creationId xmlns:a16="http://schemas.microsoft.com/office/drawing/2014/main" id="{2351036A-B6BB-F14D-B1BE-BDECBB31959C}"/>
              </a:ext>
            </a:extLst>
          </p:cNvPr>
          <p:cNvSpPr>
            <a:spLocks noGrp="1"/>
          </p:cNvSpPr>
          <p:nvPr>
            <p:ph type="ftr" sz="quarter" idx="11"/>
          </p:nvPr>
        </p:nvSpPr>
        <p:spPr/>
        <p:txBody>
          <a:bodyPr/>
          <a:lstStyle/>
          <a:p>
            <a:endParaRPr lang="it-IT" dirty="0"/>
          </a:p>
        </p:txBody>
      </p:sp>
      <p:sp>
        <p:nvSpPr>
          <p:cNvPr id="4" name="Segnaposto numero diapositiva 3">
            <a:extLst>
              <a:ext uri="{FF2B5EF4-FFF2-40B4-BE49-F238E27FC236}">
                <a16:creationId xmlns:a16="http://schemas.microsoft.com/office/drawing/2014/main" id="{83BF63BB-DAF9-7044-A138-70299A0EAABF}"/>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983528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E871782-2356-DB4A-93BD-AB44732653B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contenuto 2">
            <a:extLst>
              <a:ext uri="{FF2B5EF4-FFF2-40B4-BE49-F238E27FC236}">
                <a16:creationId xmlns:a16="http://schemas.microsoft.com/office/drawing/2014/main" id="{42813AEE-6429-D24F-BF66-FD56C70135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a:extLst>
              <a:ext uri="{FF2B5EF4-FFF2-40B4-BE49-F238E27FC236}">
                <a16:creationId xmlns:a16="http://schemas.microsoft.com/office/drawing/2014/main" id="{26A63762-B857-B24E-8F1C-E00DF3F49F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6F8CBC4A-29B9-064F-85B1-16D92FB01484}"/>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6" name="Segnaposto piè di pagina 5">
            <a:extLst>
              <a:ext uri="{FF2B5EF4-FFF2-40B4-BE49-F238E27FC236}">
                <a16:creationId xmlns:a16="http://schemas.microsoft.com/office/drawing/2014/main" id="{CB85329B-8820-8E4F-BA9C-A1D86E5A0A01}"/>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01CBE65A-2F1B-FB46-9984-B7180EBF3DE1}"/>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3177969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F604FFB-15CB-9348-96C3-355C5CC23C3A}"/>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p>
        </p:txBody>
      </p:sp>
      <p:sp>
        <p:nvSpPr>
          <p:cNvPr id="3" name="Segnaposto immagine 2">
            <a:extLst>
              <a:ext uri="{FF2B5EF4-FFF2-40B4-BE49-F238E27FC236}">
                <a16:creationId xmlns:a16="http://schemas.microsoft.com/office/drawing/2014/main" id="{BF15EA04-67A9-D14B-A2C8-BF9E81407DF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dirty="0"/>
          </a:p>
        </p:txBody>
      </p:sp>
      <p:sp>
        <p:nvSpPr>
          <p:cNvPr id="4" name="Segnaposto testo 3">
            <a:extLst>
              <a:ext uri="{FF2B5EF4-FFF2-40B4-BE49-F238E27FC236}">
                <a16:creationId xmlns:a16="http://schemas.microsoft.com/office/drawing/2014/main" id="{1BA9CBEB-0D5E-5448-AE5D-BD908B9530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BA1B768-EF91-5C43-9687-CBF88CB35DA9}"/>
              </a:ext>
            </a:extLst>
          </p:cNvPr>
          <p:cNvSpPr>
            <a:spLocks noGrp="1"/>
          </p:cNvSpPr>
          <p:nvPr>
            <p:ph type="dt" sz="half" idx="10"/>
          </p:nvPr>
        </p:nvSpPr>
        <p:spPr/>
        <p:txBody>
          <a:bodyPr/>
          <a:lstStyle/>
          <a:p>
            <a:fld id="{8A0657E1-AD2C-E34F-B2C4-05BD8CA376DD}" type="datetimeFigureOut">
              <a:rPr lang="it-IT" smtClean="0"/>
              <a:t>11/06/2021</a:t>
            </a:fld>
            <a:endParaRPr lang="it-IT" dirty="0"/>
          </a:p>
        </p:txBody>
      </p:sp>
      <p:sp>
        <p:nvSpPr>
          <p:cNvPr id="6" name="Segnaposto piè di pagina 5">
            <a:extLst>
              <a:ext uri="{FF2B5EF4-FFF2-40B4-BE49-F238E27FC236}">
                <a16:creationId xmlns:a16="http://schemas.microsoft.com/office/drawing/2014/main" id="{CC2C72B0-30A4-6B46-9F19-A5F45B5121B5}"/>
              </a:ext>
            </a:extLst>
          </p:cNvPr>
          <p:cNvSpPr>
            <a:spLocks noGrp="1"/>
          </p:cNvSpPr>
          <p:nvPr>
            <p:ph type="ftr" sz="quarter" idx="11"/>
          </p:nvPr>
        </p:nvSpPr>
        <p:spPr/>
        <p:txBody>
          <a:bodyPr/>
          <a:lstStyle/>
          <a:p>
            <a:endParaRPr lang="it-IT" dirty="0"/>
          </a:p>
        </p:txBody>
      </p:sp>
      <p:sp>
        <p:nvSpPr>
          <p:cNvPr id="7" name="Segnaposto numero diapositiva 6">
            <a:extLst>
              <a:ext uri="{FF2B5EF4-FFF2-40B4-BE49-F238E27FC236}">
                <a16:creationId xmlns:a16="http://schemas.microsoft.com/office/drawing/2014/main" id="{AE3AF076-F3F1-4E4F-8D73-D14203C54076}"/>
              </a:ext>
            </a:extLst>
          </p:cNvPr>
          <p:cNvSpPr>
            <a:spLocks noGrp="1"/>
          </p:cNvSpPr>
          <p:nvPr>
            <p:ph type="sldNum" sz="quarter" idx="12"/>
          </p:nvPr>
        </p:nvSpPr>
        <p:spPr/>
        <p:txBody>
          <a:bodyPr/>
          <a:lstStyle/>
          <a:p>
            <a:fld id="{CFBB4C16-B351-AC4F-944A-8884C036DBA9}" type="slidenum">
              <a:rPr lang="it-IT" smtClean="0"/>
              <a:t>‹N›</a:t>
            </a:fld>
            <a:endParaRPr lang="it-IT" dirty="0"/>
          </a:p>
        </p:txBody>
      </p:sp>
    </p:spTree>
    <p:extLst>
      <p:ext uri="{BB962C8B-B14F-4D97-AF65-F5344CB8AC3E}">
        <p14:creationId xmlns:p14="http://schemas.microsoft.com/office/powerpoint/2010/main" val="2631232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EA50F2D4-25A1-DB4E-8B0C-18B457B0C6D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p>
        </p:txBody>
      </p:sp>
      <p:sp>
        <p:nvSpPr>
          <p:cNvPr id="3" name="Segnaposto testo 2">
            <a:extLst>
              <a:ext uri="{FF2B5EF4-FFF2-40B4-BE49-F238E27FC236}">
                <a16:creationId xmlns:a16="http://schemas.microsoft.com/office/drawing/2014/main" id="{5BE882CA-C2B6-324D-853F-7ACD16B44A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a:extLst>
              <a:ext uri="{FF2B5EF4-FFF2-40B4-BE49-F238E27FC236}">
                <a16:creationId xmlns:a16="http://schemas.microsoft.com/office/drawing/2014/main" id="{0FB7FCB5-4D16-2649-A90E-4666F97108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0657E1-AD2C-E34F-B2C4-05BD8CA376DD}" type="datetimeFigureOut">
              <a:rPr lang="it-IT" smtClean="0"/>
              <a:t>11/06/2021</a:t>
            </a:fld>
            <a:endParaRPr lang="it-IT" dirty="0"/>
          </a:p>
        </p:txBody>
      </p:sp>
      <p:sp>
        <p:nvSpPr>
          <p:cNvPr id="5" name="Segnaposto piè di pagina 4">
            <a:extLst>
              <a:ext uri="{FF2B5EF4-FFF2-40B4-BE49-F238E27FC236}">
                <a16:creationId xmlns:a16="http://schemas.microsoft.com/office/drawing/2014/main" id="{8CA19BC8-FF7C-C242-919E-AE9BC507F5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dirty="0"/>
          </a:p>
        </p:txBody>
      </p:sp>
      <p:sp>
        <p:nvSpPr>
          <p:cNvPr id="6" name="Segnaposto numero diapositiva 5">
            <a:extLst>
              <a:ext uri="{FF2B5EF4-FFF2-40B4-BE49-F238E27FC236}">
                <a16:creationId xmlns:a16="http://schemas.microsoft.com/office/drawing/2014/main" id="{1669E499-4435-4A4E-A365-6A571BDCF4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BB4C16-B351-AC4F-944A-8884C036DBA9}" type="slidenum">
              <a:rPr lang="it-IT" smtClean="0"/>
              <a:t>‹N›</a:t>
            </a:fld>
            <a:endParaRPr lang="it-IT" dirty="0"/>
          </a:p>
        </p:txBody>
      </p:sp>
    </p:spTree>
    <p:extLst>
      <p:ext uri="{BB962C8B-B14F-4D97-AF65-F5344CB8AC3E}">
        <p14:creationId xmlns:p14="http://schemas.microsoft.com/office/powerpoint/2010/main" val="36892077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ata.worldbank.org/" TargetMode="Externa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0" name="Immagine 9" descr="Immagine che contiene mappa&#10;&#10;Descrizione generata automaticamente">
            <a:extLst>
              <a:ext uri="{FF2B5EF4-FFF2-40B4-BE49-F238E27FC236}">
                <a16:creationId xmlns:a16="http://schemas.microsoft.com/office/drawing/2014/main" id="{D6687311-1BEA-9941-B761-456CFDF97734}"/>
              </a:ext>
            </a:extLst>
          </p:cNvPr>
          <p:cNvPicPr>
            <a:picLocks noChangeAspect="1"/>
          </p:cNvPicPr>
          <p:nvPr/>
        </p:nvPicPr>
        <p:blipFill rotWithShape="1">
          <a:blip r:embed="rId2">
            <a:alphaModFix amt="79000"/>
          </a:blip>
          <a:srcRect l="8324" r="16996"/>
          <a:stretch/>
        </p:blipFill>
        <p:spPr>
          <a:xfrm>
            <a:off x="20" y="1282"/>
            <a:ext cx="12191980" cy="6856718"/>
          </a:xfrm>
          <a:prstGeom prst="rect">
            <a:avLst/>
          </a:prstGeom>
        </p:spPr>
      </p:pic>
      <p:sp>
        <p:nvSpPr>
          <p:cNvPr id="5" name="CasellaDiTesto 4">
            <a:extLst>
              <a:ext uri="{FF2B5EF4-FFF2-40B4-BE49-F238E27FC236}">
                <a16:creationId xmlns:a16="http://schemas.microsoft.com/office/drawing/2014/main" id="{3D59E6E4-BC0E-234D-9A86-D27BB852B301}"/>
              </a:ext>
            </a:extLst>
          </p:cNvPr>
          <p:cNvSpPr txBox="1"/>
          <p:nvPr/>
        </p:nvSpPr>
        <p:spPr>
          <a:xfrm>
            <a:off x="3672590" y="1528997"/>
            <a:ext cx="184731" cy="369332"/>
          </a:xfrm>
          <a:prstGeom prst="rect">
            <a:avLst/>
          </a:prstGeom>
          <a:noFill/>
        </p:spPr>
        <p:txBody>
          <a:bodyPr wrap="none" rtlCol="0">
            <a:spAutoFit/>
          </a:bodyPr>
          <a:lstStyle/>
          <a:p>
            <a:endParaRPr lang="en-GB" dirty="0"/>
          </a:p>
        </p:txBody>
      </p:sp>
      <p:sp>
        <p:nvSpPr>
          <p:cNvPr id="19" name="Titolo 1">
            <a:extLst>
              <a:ext uri="{FF2B5EF4-FFF2-40B4-BE49-F238E27FC236}">
                <a16:creationId xmlns:a16="http://schemas.microsoft.com/office/drawing/2014/main" id="{43E6244C-EDCC-B547-BCCA-FB83A8326A31}"/>
              </a:ext>
            </a:extLst>
          </p:cNvPr>
          <p:cNvSpPr>
            <a:spLocks noGrp="1"/>
          </p:cNvSpPr>
          <p:nvPr>
            <p:ph type="ctrTitle"/>
          </p:nvPr>
        </p:nvSpPr>
        <p:spPr>
          <a:xfrm>
            <a:off x="1522476" y="704529"/>
            <a:ext cx="9144000" cy="2387600"/>
          </a:xfrm>
        </p:spPr>
        <p:txBody>
          <a:bodyPr/>
          <a:lstStyle/>
          <a:p>
            <a:r>
              <a:rPr lang="it-IT" b="1" dirty="0"/>
              <a:t>Global Terrorist Attacks</a:t>
            </a:r>
          </a:p>
        </p:txBody>
      </p:sp>
      <p:sp>
        <p:nvSpPr>
          <p:cNvPr id="20" name="Sottotitolo 2">
            <a:extLst>
              <a:ext uri="{FF2B5EF4-FFF2-40B4-BE49-F238E27FC236}">
                <a16:creationId xmlns:a16="http://schemas.microsoft.com/office/drawing/2014/main" id="{06FA528D-FD21-354F-BD42-8F588A67201D}"/>
              </a:ext>
            </a:extLst>
          </p:cNvPr>
          <p:cNvSpPr>
            <a:spLocks noGrp="1"/>
          </p:cNvSpPr>
          <p:nvPr>
            <p:ph type="subTitle" idx="1"/>
          </p:nvPr>
        </p:nvSpPr>
        <p:spPr>
          <a:xfrm>
            <a:off x="1524000" y="4411362"/>
            <a:ext cx="9144000" cy="846438"/>
          </a:xfrm>
        </p:spPr>
        <p:txBody>
          <a:bodyPr/>
          <a:lstStyle/>
          <a:p>
            <a:r>
              <a:rPr lang="it-IT" dirty="0"/>
              <a:t>Analyze and explore terroristic attacks occurences, frequencies and relationship through a visual analytics system.</a:t>
            </a:r>
          </a:p>
        </p:txBody>
      </p:sp>
      <p:sp>
        <p:nvSpPr>
          <p:cNvPr id="21" name="Rettangolo 20">
            <a:extLst>
              <a:ext uri="{FF2B5EF4-FFF2-40B4-BE49-F238E27FC236}">
                <a16:creationId xmlns:a16="http://schemas.microsoft.com/office/drawing/2014/main" id="{1A004A46-565B-E14F-BF3C-829D87BD7CC4}"/>
              </a:ext>
            </a:extLst>
          </p:cNvPr>
          <p:cNvSpPr/>
          <p:nvPr/>
        </p:nvSpPr>
        <p:spPr>
          <a:xfrm>
            <a:off x="3221530" y="6125025"/>
            <a:ext cx="5745892" cy="369332"/>
          </a:xfrm>
          <a:prstGeom prst="rect">
            <a:avLst/>
          </a:prstGeom>
        </p:spPr>
        <p:txBody>
          <a:bodyPr wrap="square">
            <a:spAutoFit/>
          </a:bodyPr>
          <a:lstStyle/>
          <a:p>
            <a:r>
              <a:rPr lang="it-IT" dirty="0"/>
              <a:t>Ludovico Ottobre 1712005, Gianmarco Evangelista 1711818</a:t>
            </a:r>
          </a:p>
        </p:txBody>
      </p:sp>
    </p:spTree>
    <p:extLst>
      <p:ext uri="{BB962C8B-B14F-4D97-AF65-F5344CB8AC3E}">
        <p14:creationId xmlns:p14="http://schemas.microsoft.com/office/powerpoint/2010/main" val="1175626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err="1">
                <a:solidFill>
                  <a:schemeClr val="tx1">
                    <a:lumMod val="85000"/>
                    <a:lumOff val="15000"/>
                  </a:schemeClr>
                </a:solidFill>
              </a:rPr>
              <a:t>Overview</a:t>
            </a:r>
            <a:endParaRPr lang="it-IT" b="1" dirty="0">
              <a:solidFill>
                <a:schemeClr val="tx1">
                  <a:lumMod val="85000"/>
                  <a:lumOff val="15000"/>
                </a:schemeClr>
              </a:solidFill>
            </a:endParaRP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11" name="Rettangolo 10">
            <a:extLst>
              <a:ext uri="{FF2B5EF4-FFF2-40B4-BE49-F238E27FC236}">
                <a16:creationId xmlns:a16="http://schemas.microsoft.com/office/drawing/2014/main" id="{FE5C6452-9485-3444-ADD9-51AA9E89A4E5}"/>
              </a:ext>
            </a:extLst>
          </p:cNvPr>
          <p:cNvSpPr/>
          <p:nvPr/>
        </p:nvSpPr>
        <p:spPr>
          <a:xfrm>
            <a:off x="838200" y="1133844"/>
            <a:ext cx="10515600" cy="646331"/>
          </a:xfrm>
          <a:prstGeom prst="rect">
            <a:avLst/>
          </a:prstGeom>
        </p:spPr>
        <p:txBody>
          <a:bodyPr wrap="square">
            <a:spAutoFit/>
          </a:bodyPr>
          <a:lstStyle/>
          <a:p>
            <a:r>
              <a:rPr lang="en-GB" dirty="0"/>
              <a:t>Different views are used in this project to build a complete tool for analyzing terrorist attacks.</a:t>
            </a:r>
          </a:p>
          <a:p>
            <a:r>
              <a:rPr lang="en-GB" dirty="0"/>
              <a:t>Those views are built using D3.js and exposes a wide of information.</a:t>
            </a:r>
          </a:p>
        </p:txBody>
      </p:sp>
      <p:pic>
        <p:nvPicPr>
          <p:cNvPr id="3" name="Immagine 2">
            <a:extLst>
              <a:ext uri="{FF2B5EF4-FFF2-40B4-BE49-F238E27FC236}">
                <a16:creationId xmlns:a16="http://schemas.microsoft.com/office/drawing/2014/main" id="{F500A315-7A1F-EA4A-8B90-3F9AD331EF16}"/>
              </a:ext>
            </a:extLst>
          </p:cNvPr>
          <p:cNvPicPr>
            <a:picLocks noChangeAspect="1"/>
          </p:cNvPicPr>
          <p:nvPr/>
        </p:nvPicPr>
        <p:blipFill>
          <a:blip r:embed="rId2"/>
          <a:stretch>
            <a:fillRect/>
          </a:stretch>
        </p:blipFill>
        <p:spPr>
          <a:xfrm>
            <a:off x="1873617" y="1874521"/>
            <a:ext cx="8444765" cy="4139068"/>
          </a:xfrm>
          <a:prstGeom prst="rect">
            <a:avLst/>
          </a:prstGeom>
        </p:spPr>
      </p:pic>
    </p:spTree>
    <p:extLst>
      <p:ext uri="{BB962C8B-B14F-4D97-AF65-F5344CB8AC3E}">
        <p14:creationId xmlns:p14="http://schemas.microsoft.com/office/powerpoint/2010/main" val="880291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Geographic map</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044931"/>
            <a:ext cx="5462848" cy="4568387"/>
          </a:xfrm>
        </p:spPr>
        <p:txBody>
          <a:bodyPr>
            <a:normAutofit/>
          </a:bodyPr>
          <a:lstStyle/>
          <a:p>
            <a:pPr marL="0" indent="0">
              <a:buNone/>
            </a:pPr>
            <a:endParaRPr lang="it-IT" dirty="0"/>
          </a:p>
          <a:p>
            <a:pPr marL="0" indent="0">
              <a:buNone/>
            </a:pPr>
            <a:endParaRPr lang="it-IT" dirty="0"/>
          </a:p>
          <a:p>
            <a:pPr marL="0" indent="0">
              <a:buNone/>
            </a:pPr>
            <a:endParaRPr lang="en-GB" dirty="0"/>
          </a:p>
        </p:txBody>
      </p:sp>
      <p:sp>
        <p:nvSpPr>
          <p:cNvPr id="8" name="Segnaposto contenuto 5">
            <a:extLst>
              <a:ext uri="{FF2B5EF4-FFF2-40B4-BE49-F238E27FC236}">
                <a16:creationId xmlns:a16="http://schemas.microsoft.com/office/drawing/2014/main" id="{0D7381C1-BBFE-1E41-8472-75848CB29BBC}"/>
              </a:ext>
            </a:extLst>
          </p:cNvPr>
          <p:cNvSpPr txBox="1">
            <a:spLocks/>
          </p:cNvSpPr>
          <p:nvPr/>
        </p:nvSpPr>
        <p:spPr>
          <a:xfrm>
            <a:off x="838200" y="1654789"/>
            <a:ext cx="5122333" cy="3821061"/>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sz="2600" dirty="0" err="1"/>
              <a:t>It</a:t>
            </a:r>
            <a:r>
              <a:rPr lang="it-IT" sz="2600" dirty="0"/>
              <a:t> </a:t>
            </a:r>
            <a:r>
              <a:rPr lang="it-IT" sz="2600" b="1" dirty="0" err="1"/>
              <a:t>helps</a:t>
            </a:r>
            <a:r>
              <a:rPr lang="it-IT" sz="2600" dirty="0"/>
              <a:t> the </a:t>
            </a:r>
            <a:r>
              <a:rPr lang="it-IT" sz="2600" b="1" dirty="0" err="1"/>
              <a:t>users</a:t>
            </a:r>
            <a:r>
              <a:rPr lang="it-IT" sz="2600" dirty="0"/>
              <a:t> </a:t>
            </a:r>
            <a:r>
              <a:rPr lang="it-IT" sz="2600" dirty="0" err="1"/>
              <a:t>giving</a:t>
            </a:r>
            <a:r>
              <a:rPr lang="it-IT" sz="2600" dirty="0"/>
              <a:t> </a:t>
            </a:r>
            <a:r>
              <a:rPr lang="it-IT" sz="2600" dirty="0" err="1"/>
              <a:t>them</a:t>
            </a:r>
            <a:r>
              <a:rPr lang="it-IT" sz="2600" dirty="0"/>
              <a:t> the position of the </a:t>
            </a:r>
            <a:r>
              <a:rPr lang="it-IT" sz="2600" dirty="0" err="1"/>
              <a:t>events</a:t>
            </a:r>
            <a:r>
              <a:rPr lang="it-IT" sz="2600" dirty="0"/>
              <a:t> </a:t>
            </a:r>
            <a:r>
              <a:rPr lang="it-IT" sz="2600" dirty="0" err="1"/>
              <a:t>which</a:t>
            </a:r>
            <a:r>
              <a:rPr lang="it-IT" sz="2600" dirty="0"/>
              <a:t> </a:t>
            </a:r>
            <a:r>
              <a:rPr lang="it-IT" sz="2600" dirty="0" err="1"/>
              <a:t>otherwise</a:t>
            </a:r>
            <a:r>
              <a:rPr lang="it-IT" sz="2600" dirty="0"/>
              <a:t> </a:t>
            </a:r>
            <a:r>
              <a:rPr lang="it-IT" sz="2600" dirty="0" err="1"/>
              <a:t>is</a:t>
            </a:r>
            <a:r>
              <a:rPr lang="it-IT" sz="2600" dirty="0"/>
              <a:t> hard to </a:t>
            </a:r>
            <a:r>
              <a:rPr lang="it-IT" sz="2600" dirty="0" err="1"/>
              <a:t>get</a:t>
            </a:r>
            <a:r>
              <a:rPr lang="it-IT" sz="2600" dirty="0"/>
              <a:t> </a:t>
            </a:r>
            <a:r>
              <a:rPr lang="it-IT" sz="2600" dirty="0" err="1"/>
              <a:t>it</a:t>
            </a:r>
            <a:r>
              <a:rPr lang="it-IT" sz="2600" dirty="0"/>
              <a:t>. </a:t>
            </a:r>
          </a:p>
          <a:p>
            <a:r>
              <a:rPr lang="it-IT" sz="2600" dirty="0"/>
              <a:t>The </a:t>
            </a:r>
            <a:r>
              <a:rPr lang="it-IT" sz="2600" dirty="0" err="1"/>
              <a:t>map</a:t>
            </a:r>
            <a:r>
              <a:rPr lang="it-IT" sz="2600" dirty="0"/>
              <a:t> </a:t>
            </a:r>
            <a:r>
              <a:rPr lang="it-IT" sz="2600" dirty="0" err="1"/>
              <a:t>provides</a:t>
            </a:r>
            <a:r>
              <a:rPr lang="it-IT" sz="2600" dirty="0"/>
              <a:t> </a:t>
            </a:r>
            <a:r>
              <a:rPr lang="it-IT" sz="2600" b="1" dirty="0"/>
              <a:t>zoom</a:t>
            </a:r>
            <a:r>
              <a:rPr lang="it-IT" sz="2600" dirty="0"/>
              <a:t> for a </a:t>
            </a:r>
            <a:r>
              <a:rPr lang="it-IT" sz="2600" dirty="0" err="1"/>
              <a:t>better</a:t>
            </a:r>
            <a:r>
              <a:rPr lang="it-IT" sz="2600" dirty="0"/>
              <a:t> </a:t>
            </a:r>
            <a:r>
              <a:rPr lang="it-IT" sz="2600" dirty="0" err="1"/>
              <a:t>selection</a:t>
            </a:r>
            <a:r>
              <a:rPr lang="it-IT" sz="2600" dirty="0"/>
              <a:t> and </a:t>
            </a:r>
            <a:r>
              <a:rPr lang="it-IT" sz="2600" b="1" dirty="0" err="1"/>
              <a:t>analysis</a:t>
            </a:r>
            <a:r>
              <a:rPr lang="it-IT" sz="2600" dirty="0"/>
              <a:t> of the </a:t>
            </a:r>
            <a:r>
              <a:rPr lang="it-IT" sz="2600" dirty="0" err="1"/>
              <a:t>areas</a:t>
            </a:r>
            <a:r>
              <a:rPr lang="it-IT" sz="2600" dirty="0"/>
              <a:t>.</a:t>
            </a:r>
          </a:p>
          <a:p>
            <a:r>
              <a:rPr lang="it-IT" sz="2600" dirty="0" err="1"/>
              <a:t>It’s</a:t>
            </a:r>
            <a:r>
              <a:rPr lang="it-IT" sz="2600" dirty="0"/>
              <a:t> </a:t>
            </a:r>
            <a:r>
              <a:rPr lang="it-IT" sz="2600" dirty="0" err="1"/>
              <a:t>offered</a:t>
            </a:r>
            <a:r>
              <a:rPr lang="it-IT" sz="2600" dirty="0"/>
              <a:t> a </a:t>
            </a:r>
            <a:r>
              <a:rPr lang="it-IT" sz="2600" dirty="0" err="1"/>
              <a:t>tool</a:t>
            </a:r>
            <a:r>
              <a:rPr lang="it-IT" sz="2600" dirty="0"/>
              <a:t> for </a:t>
            </a:r>
            <a:r>
              <a:rPr lang="it-IT" sz="2600" dirty="0" err="1"/>
              <a:t>visualizing</a:t>
            </a:r>
            <a:r>
              <a:rPr lang="it-IT" sz="2600" dirty="0"/>
              <a:t> the </a:t>
            </a:r>
            <a:r>
              <a:rPr lang="it-IT" sz="2600" b="1" dirty="0" err="1"/>
              <a:t>attacks</a:t>
            </a:r>
            <a:r>
              <a:rPr lang="it-IT" sz="2600" dirty="0"/>
              <a:t> </a:t>
            </a:r>
            <a:r>
              <a:rPr lang="it-IT" sz="2600" b="1" dirty="0" err="1"/>
              <a:t>density</a:t>
            </a:r>
            <a:r>
              <a:rPr lang="it-IT" sz="2600" dirty="0"/>
              <a:t> of </a:t>
            </a:r>
            <a:r>
              <a:rPr lang="it-IT" sz="2600" dirty="0" err="1"/>
              <a:t>each</a:t>
            </a:r>
            <a:r>
              <a:rPr lang="it-IT" sz="2600" dirty="0"/>
              <a:t> location.</a:t>
            </a:r>
          </a:p>
          <a:p>
            <a:r>
              <a:rPr lang="it-IT" sz="2600" dirty="0" err="1"/>
              <a:t>Through</a:t>
            </a:r>
            <a:r>
              <a:rPr lang="it-IT" sz="2600" dirty="0"/>
              <a:t> </a:t>
            </a:r>
            <a:r>
              <a:rPr lang="it-IT" sz="2600" dirty="0" err="1"/>
              <a:t>this</a:t>
            </a:r>
            <a:r>
              <a:rPr lang="it-IT" sz="2600" dirty="0"/>
              <a:t> </a:t>
            </a:r>
            <a:r>
              <a:rPr lang="it-IT" sz="2600" dirty="0" err="1"/>
              <a:t>view</a:t>
            </a:r>
            <a:r>
              <a:rPr lang="it-IT" sz="2600" dirty="0"/>
              <a:t>, the </a:t>
            </a:r>
            <a:r>
              <a:rPr lang="it-IT" sz="2600" dirty="0" err="1"/>
              <a:t>user</a:t>
            </a:r>
            <a:r>
              <a:rPr lang="it-IT" sz="2600" dirty="0"/>
              <a:t> can </a:t>
            </a:r>
            <a:r>
              <a:rPr lang="it-IT" sz="2600" dirty="0" err="1"/>
              <a:t>handle</a:t>
            </a:r>
            <a:r>
              <a:rPr lang="it-IT" sz="2600" dirty="0"/>
              <a:t> the </a:t>
            </a:r>
            <a:r>
              <a:rPr lang="it-IT" sz="2600" b="1" dirty="0"/>
              <a:t>compare mode </a:t>
            </a:r>
            <a:r>
              <a:rPr lang="it-IT" sz="2600" dirty="0" err="1"/>
              <a:t>having</a:t>
            </a:r>
            <a:r>
              <a:rPr lang="it-IT" sz="2600" dirty="0"/>
              <a:t> </a:t>
            </a:r>
            <a:r>
              <a:rPr lang="it-IT" sz="2600" dirty="0" err="1"/>
              <a:t>different</a:t>
            </a:r>
            <a:r>
              <a:rPr lang="it-IT" sz="2600" dirty="0"/>
              <a:t> color for </a:t>
            </a:r>
            <a:r>
              <a:rPr lang="it-IT" sz="2600" dirty="0" err="1"/>
              <a:t>each</a:t>
            </a:r>
            <a:r>
              <a:rPr lang="it-IT" sz="2600" dirty="0"/>
              <a:t> </a:t>
            </a:r>
            <a:r>
              <a:rPr lang="it-IT" sz="2600" dirty="0" err="1"/>
              <a:t>selection</a:t>
            </a:r>
            <a:r>
              <a:rPr lang="it-IT" sz="2600" dirty="0"/>
              <a:t>.</a:t>
            </a:r>
          </a:p>
          <a:p>
            <a:endParaRPr lang="it-IT" sz="2600" dirty="0"/>
          </a:p>
          <a:p>
            <a:pPr marL="0" indent="0">
              <a:buFont typeface="Arial" panose="020B0604020202020204" pitchFamily="34" charset="0"/>
              <a:buNone/>
            </a:pPr>
            <a:endParaRPr lang="en-GB" dirty="0"/>
          </a:p>
        </p:txBody>
      </p:sp>
      <p:pic>
        <p:nvPicPr>
          <p:cNvPr id="3" name="Immagine 2">
            <a:extLst>
              <a:ext uri="{FF2B5EF4-FFF2-40B4-BE49-F238E27FC236}">
                <a16:creationId xmlns:a16="http://schemas.microsoft.com/office/drawing/2014/main" id="{45E5DDC3-99EA-AB49-A3AC-27CF22C296D6}"/>
              </a:ext>
            </a:extLst>
          </p:cNvPr>
          <p:cNvPicPr>
            <a:picLocks noChangeAspect="1"/>
          </p:cNvPicPr>
          <p:nvPr/>
        </p:nvPicPr>
        <p:blipFill>
          <a:blip r:embed="rId2"/>
          <a:stretch>
            <a:fillRect/>
          </a:stretch>
        </p:blipFill>
        <p:spPr>
          <a:xfrm>
            <a:off x="5960533" y="1926705"/>
            <a:ext cx="5801569" cy="3004589"/>
          </a:xfrm>
          <a:prstGeom prst="rect">
            <a:avLst/>
          </a:prstGeom>
        </p:spPr>
      </p:pic>
    </p:spTree>
    <p:extLst>
      <p:ext uri="{BB962C8B-B14F-4D97-AF65-F5344CB8AC3E}">
        <p14:creationId xmlns:p14="http://schemas.microsoft.com/office/powerpoint/2010/main" val="16159763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Parallel graph</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044931"/>
            <a:ext cx="5462848" cy="4568387"/>
          </a:xfrm>
        </p:spPr>
        <p:txBody>
          <a:bodyPr>
            <a:normAutofit/>
          </a:bodyPr>
          <a:lstStyle/>
          <a:p>
            <a:pPr marL="0" indent="0">
              <a:buNone/>
            </a:pPr>
            <a:endParaRPr lang="it-IT" dirty="0"/>
          </a:p>
          <a:p>
            <a:pPr marL="0" indent="0">
              <a:buNone/>
            </a:pPr>
            <a:endParaRPr lang="it-IT" dirty="0"/>
          </a:p>
          <a:p>
            <a:pPr marL="0" indent="0">
              <a:buNone/>
            </a:pPr>
            <a:endParaRPr lang="en-GB" dirty="0"/>
          </a:p>
        </p:txBody>
      </p:sp>
      <p:sp>
        <p:nvSpPr>
          <p:cNvPr id="8" name="Segnaposto contenuto 5">
            <a:extLst>
              <a:ext uri="{FF2B5EF4-FFF2-40B4-BE49-F238E27FC236}">
                <a16:creationId xmlns:a16="http://schemas.microsoft.com/office/drawing/2014/main" id="{0D7381C1-BBFE-1E41-8472-75848CB29BBC}"/>
              </a:ext>
            </a:extLst>
          </p:cNvPr>
          <p:cNvSpPr txBox="1">
            <a:spLocks/>
          </p:cNvSpPr>
          <p:nvPr/>
        </p:nvSpPr>
        <p:spPr>
          <a:xfrm>
            <a:off x="838200" y="1585279"/>
            <a:ext cx="5122333" cy="43470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t-IT" dirty="0"/>
              <a:t>The </a:t>
            </a:r>
            <a:r>
              <a:rPr lang="it-IT" b="1" dirty="0"/>
              <a:t>main</a:t>
            </a:r>
            <a:r>
              <a:rPr lang="it-IT" dirty="0"/>
              <a:t> </a:t>
            </a:r>
            <a:r>
              <a:rPr lang="it-IT" b="1" dirty="0"/>
              <a:t>view</a:t>
            </a:r>
            <a:r>
              <a:rPr lang="it-IT" dirty="0"/>
              <a:t> of the project is the Parallel Graph. </a:t>
            </a:r>
          </a:p>
          <a:p>
            <a:r>
              <a:rPr lang="it-IT" dirty="0"/>
              <a:t>This graph raffigures the </a:t>
            </a:r>
            <a:r>
              <a:rPr lang="it-IT" b="1" dirty="0"/>
              <a:t>different</a:t>
            </a:r>
            <a:r>
              <a:rPr lang="it-IT" dirty="0"/>
              <a:t> </a:t>
            </a:r>
            <a:r>
              <a:rPr lang="it-IT" b="1" dirty="0"/>
              <a:t>dimensions</a:t>
            </a:r>
            <a:r>
              <a:rPr lang="it-IT" dirty="0"/>
              <a:t> of the dataset in a single plot.</a:t>
            </a:r>
            <a:endParaRPr lang="it-IT" sz="3200" dirty="0"/>
          </a:p>
          <a:p>
            <a:r>
              <a:rPr lang="en-US" b="1" dirty="0"/>
              <a:t>Each</a:t>
            </a:r>
            <a:r>
              <a:rPr lang="en-US" dirty="0"/>
              <a:t> </a:t>
            </a:r>
            <a:r>
              <a:rPr lang="en-US" b="1" dirty="0"/>
              <a:t>line</a:t>
            </a:r>
            <a:r>
              <a:rPr lang="en-US" dirty="0"/>
              <a:t> in the graph represents a single event. </a:t>
            </a:r>
          </a:p>
          <a:p>
            <a:r>
              <a:rPr lang="it-IT" b="1" dirty="0"/>
              <a:t>Each</a:t>
            </a:r>
            <a:r>
              <a:rPr lang="it-IT" dirty="0"/>
              <a:t> </a:t>
            </a:r>
            <a:r>
              <a:rPr lang="it-IT" b="1" dirty="0" err="1"/>
              <a:t>vertical</a:t>
            </a:r>
            <a:r>
              <a:rPr lang="it-IT" dirty="0"/>
              <a:t> </a:t>
            </a:r>
            <a:r>
              <a:rPr lang="it-IT" b="1" dirty="0"/>
              <a:t>bar</a:t>
            </a:r>
            <a:r>
              <a:rPr lang="it-IT" dirty="0"/>
              <a:t> </a:t>
            </a:r>
            <a:r>
              <a:rPr lang="it-IT" dirty="0" err="1"/>
              <a:t>represents</a:t>
            </a:r>
            <a:r>
              <a:rPr lang="it-IT" dirty="0"/>
              <a:t> a </a:t>
            </a:r>
            <a:r>
              <a:rPr lang="it-IT" dirty="0" err="1"/>
              <a:t>variable</a:t>
            </a:r>
            <a:r>
              <a:rPr lang="it-IT" dirty="0"/>
              <a:t> and </a:t>
            </a:r>
            <a:r>
              <a:rPr lang="it-IT" dirty="0" err="1"/>
              <a:t>has</a:t>
            </a:r>
            <a:r>
              <a:rPr lang="it-IT" dirty="0"/>
              <a:t> </a:t>
            </a:r>
            <a:r>
              <a:rPr lang="it-IT" dirty="0" err="1"/>
              <a:t>its</a:t>
            </a:r>
            <a:r>
              <a:rPr lang="it-IT" dirty="0"/>
              <a:t> </a:t>
            </a:r>
            <a:r>
              <a:rPr lang="it-IT" dirty="0" err="1"/>
              <a:t>own</a:t>
            </a:r>
            <a:r>
              <a:rPr lang="it-IT" dirty="0"/>
              <a:t> scale.</a:t>
            </a:r>
          </a:p>
          <a:p>
            <a:pPr marL="0" indent="0">
              <a:buNone/>
            </a:pPr>
            <a:endParaRPr lang="it-IT" dirty="0"/>
          </a:p>
          <a:p>
            <a:pPr marL="0" indent="0">
              <a:buNone/>
            </a:pPr>
            <a:endParaRPr lang="it-IT" sz="3200" dirty="0"/>
          </a:p>
          <a:p>
            <a:pPr marL="0" indent="0">
              <a:buFont typeface="Arial" panose="020B0604020202020204" pitchFamily="34" charset="0"/>
              <a:buNone/>
            </a:pPr>
            <a:endParaRPr lang="en-GB" dirty="0"/>
          </a:p>
        </p:txBody>
      </p:sp>
      <p:pic>
        <p:nvPicPr>
          <p:cNvPr id="3" name="Immagine 2">
            <a:extLst>
              <a:ext uri="{FF2B5EF4-FFF2-40B4-BE49-F238E27FC236}">
                <a16:creationId xmlns:a16="http://schemas.microsoft.com/office/drawing/2014/main" id="{52E07F0B-7AF4-1E48-89F5-A50D3E157CB0}"/>
              </a:ext>
            </a:extLst>
          </p:cNvPr>
          <p:cNvPicPr>
            <a:picLocks noChangeAspect="1"/>
          </p:cNvPicPr>
          <p:nvPr/>
        </p:nvPicPr>
        <p:blipFill>
          <a:blip r:embed="rId2"/>
          <a:stretch>
            <a:fillRect/>
          </a:stretch>
        </p:blipFill>
        <p:spPr>
          <a:xfrm>
            <a:off x="5960533" y="1820058"/>
            <a:ext cx="5724737" cy="3222600"/>
          </a:xfrm>
          <a:prstGeom prst="rect">
            <a:avLst/>
          </a:prstGeom>
        </p:spPr>
      </p:pic>
    </p:spTree>
    <p:extLst>
      <p:ext uri="{BB962C8B-B14F-4D97-AF65-F5344CB8AC3E}">
        <p14:creationId xmlns:p14="http://schemas.microsoft.com/office/powerpoint/2010/main" val="4107391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Bar chart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253331"/>
            <a:ext cx="5867400" cy="4351338"/>
          </a:xfrm>
        </p:spPr>
        <p:txBody>
          <a:bodyPr>
            <a:normAutofit lnSpcReduction="10000"/>
          </a:bodyPr>
          <a:lstStyle/>
          <a:p>
            <a:r>
              <a:rPr lang="it-IT" dirty="0"/>
              <a:t>The bar chart shows the </a:t>
            </a:r>
            <a:r>
              <a:rPr lang="it-IT" b="1" dirty="0"/>
              <a:t>top</a:t>
            </a:r>
            <a:r>
              <a:rPr lang="it-IT" dirty="0"/>
              <a:t> </a:t>
            </a:r>
            <a:r>
              <a:rPr lang="it-IT" b="1" dirty="0"/>
              <a:t>15</a:t>
            </a:r>
            <a:r>
              <a:rPr lang="it-IT" dirty="0"/>
              <a:t> </a:t>
            </a:r>
            <a:r>
              <a:rPr lang="it-IT" dirty="0" err="1"/>
              <a:t>countries</a:t>
            </a:r>
            <a:r>
              <a:rPr lang="it-IT" dirty="0"/>
              <a:t> ranked by the number of </a:t>
            </a:r>
            <a:r>
              <a:rPr lang="it-IT" dirty="0" err="1"/>
              <a:t>events</a:t>
            </a:r>
            <a:r>
              <a:rPr lang="it-IT" dirty="0"/>
              <a:t> that occurred inside their </a:t>
            </a:r>
            <a:r>
              <a:rPr lang="it-IT" dirty="0" err="1"/>
              <a:t>borders</a:t>
            </a:r>
            <a:r>
              <a:rPr lang="it-IT" dirty="0"/>
              <a:t>.</a:t>
            </a:r>
          </a:p>
          <a:p>
            <a:r>
              <a:rPr lang="it-IT" dirty="0" err="1"/>
              <a:t>It</a:t>
            </a:r>
            <a:r>
              <a:rPr lang="it-IT" dirty="0"/>
              <a:t> </a:t>
            </a:r>
            <a:r>
              <a:rPr lang="it-IT" dirty="0" err="1"/>
              <a:t>provides</a:t>
            </a:r>
            <a:r>
              <a:rPr lang="it-IT" dirty="0"/>
              <a:t> </a:t>
            </a:r>
            <a:r>
              <a:rPr lang="it-IT" b="1" dirty="0" err="1"/>
              <a:t>different</a:t>
            </a:r>
            <a:r>
              <a:rPr lang="it-IT" dirty="0"/>
              <a:t> </a:t>
            </a:r>
            <a:r>
              <a:rPr lang="it-IT" b="1" dirty="0" err="1"/>
              <a:t>insights</a:t>
            </a:r>
            <a:r>
              <a:rPr lang="it-IT" dirty="0"/>
              <a:t> </a:t>
            </a:r>
            <a:r>
              <a:rPr lang="it-IT" dirty="0" err="1"/>
              <a:t>about</a:t>
            </a:r>
            <a:r>
              <a:rPr lang="it-IT" dirty="0"/>
              <a:t> </a:t>
            </a:r>
            <a:r>
              <a:rPr lang="it-IT" dirty="0" err="1"/>
              <a:t>kills</a:t>
            </a:r>
            <a:r>
              <a:rPr lang="it-IT" dirty="0"/>
              <a:t>, </a:t>
            </a:r>
            <a:r>
              <a:rPr lang="it-IT" dirty="0" err="1"/>
              <a:t>frequencies</a:t>
            </a:r>
            <a:r>
              <a:rPr lang="it-IT" dirty="0"/>
              <a:t>, </a:t>
            </a:r>
            <a:r>
              <a:rPr lang="it-IT" dirty="0" err="1"/>
              <a:t>terrorist</a:t>
            </a:r>
            <a:r>
              <a:rPr lang="it-IT" dirty="0"/>
              <a:t> </a:t>
            </a:r>
            <a:r>
              <a:rPr lang="it-IT" dirty="0" err="1"/>
              <a:t>group</a:t>
            </a:r>
            <a:r>
              <a:rPr lang="it-IT" dirty="0"/>
              <a:t> and </a:t>
            </a:r>
            <a:r>
              <a:rPr lang="it-IT" dirty="0" err="1"/>
              <a:t>about</a:t>
            </a:r>
            <a:r>
              <a:rPr lang="it-IT" dirty="0"/>
              <a:t>.</a:t>
            </a:r>
          </a:p>
          <a:p>
            <a:r>
              <a:rPr lang="it-IT" dirty="0"/>
              <a:t>The </a:t>
            </a:r>
            <a:r>
              <a:rPr lang="it-IT" b="1" dirty="0" err="1"/>
              <a:t>mean</a:t>
            </a:r>
            <a:r>
              <a:rPr lang="it-IT" dirty="0"/>
              <a:t> and the </a:t>
            </a:r>
            <a:r>
              <a:rPr lang="it-IT" b="1" dirty="0" err="1"/>
              <a:t>incidence</a:t>
            </a:r>
            <a:r>
              <a:rPr lang="it-IT" dirty="0"/>
              <a:t> are </a:t>
            </a:r>
            <a:r>
              <a:rPr lang="it-IT" dirty="0" err="1"/>
              <a:t>computed</a:t>
            </a:r>
            <a:r>
              <a:rPr lang="it-IT" dirty="0"/>
              <a:t> in </a:t>
            </a:r>
            <a:r>
              <a:rPr lang="it-IT" dirty="0" err="1"/>
              <a:t>order</a:t>
            </a:r>
            <a:r>
              <a:rPr lang="it-IT" dirty="0"/>
              <a:t> to </a:t>
            </a:r>
            <a:r>
              <a:rPr lang="it-IT" dirty="0" err="1"/>
              <a:t>provide</a:t>
            </a:r>
            <a:r>
              <a:rPr lang="it-IT" dirty="0"/>
              <a:t> more </a:t>
            </a:r>
            <a:r>
              <a:rPr lang="it-IT" dirty="0" err="1"/>
              <a:t>details</a:t>
            </a:r>
            <a:r>
              <a:rPr lang="it-IT" dirty="0"/>
              <a:t>. </a:t>
            </a:r>
          </a:p>
          <a:p>
            <a:r>
              <a:rPr lang="it-IT" b="1" dirty="0" err="1"/>
              <a:t>Colours</a:t>
            </a:r>
            <a:r>
              <a:rPr lang="it-IT" dirty="0"/>
              <a:t> </a:t>
            </a:r>
            <a:r>
              <a:rPr lang="it-IT" dirty="0" err="1"/>
              <a:t>follow</a:t>
            </a:r>
            <a:r>
              <a:rPr lang="it-IT" dirty="0"/>
              <a:t> the general schema.</a:t>
            </a:r>
          </a:p>
          <a:p>
            <a:pPr marL="0" indent="0">
              <a:buNone/>
            </a:pPr>
            <a:endParaRPr lang="it-IT" dirty="0"/>
          </a:p>
          <a:p>
            <a:endParaRPr lang="it-IT" dirty="0"/>
          </a:p>
        </p:txBody>
      </p:sp>
      <p:pic>
        <p:nvPicPr>
          <p:cNvPr id="5" name="Immagine 4">
            <a:extLst>
              <a:ext uri="{FF2B5EF4-FFF2-40B4-BE49-F238E27FC236}">
                <a16:creationId xmlns:a16="http://schemas.microsoft.com/office/drawing/2014/main" id="{CC2203B5-2D56-4743-A6A1-179E662B8C0E}"/>
              </a:ext>
            </a:extLst>
          </p:cNvPr>
          <p:cNvPicPr>
            <a:picLocks noChangeAspect="1"/>
          </p:cNvPicPr>
          <p:nvPr/>
        </p:nvPicPr>
        <p:blipFill>
          <a:blip r:embed="rId2"/>
          <a:stretch>
            <a:fillRect/>
          </a:stretch>
        </p:blipFill>
        <p:spPr>
          <a:xfrm>
            <a:off x="6842760" y="1758871"/>
            <a:ext cx="4944110" cy="3340257"/>
          </a:xfrm>
          <a:prstGeom prst="rect">
            <a:avLst/>
          </a:prstGeom>
        </p:spPr>
      </p:pic>
    </p:spTree>
    <p:extLst>
      <p:ext uri="{BB962C8B-B14F-4D97-AF65-F5344CB8AC3E}">
        <p14:creationId xmlns:p14="http://schemas.microsoft.com/office/powerpoint/2010/main" val="1873404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Graphs</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343819"/>
            <a:ext cx="5562600" cy="4592240"/>
          </a:xfrm>
        </p:spPr>
        <p:txBody>
          <a:bodyPr>
            <a:normAutofit/>
          </a:bodyPr>
          <a:lstStyle/>
          <a:p>
            <a:r>
              <a:rPr lang="en-GB" b="1" dirty="0"/>
              <a:t>Line</a:t>
            </a:r>
            <a:r>
              <a:rPr lang="en-GB" dirty="0"/>
              <a:t> </a:t>
            </a:r>
            <a:r>
              <a:rPr lang="en-GB" b="1" dirty="0"/>
              <a:t>chart </a:t>
            </a:r>
            <a:r>
              <a:rPr lang="en-GB" dirty="0"/>
              <a:t>and</a:t>
            </a:r>
            <a:r>
              <a:rPr lang="en-GB" b="1" dirty="0"/>
              <a:t> bar</a:t>
            </a:r>
            <a:r>
              <a:rPr lang="en-GB" dirty="0"/>
              <a:t> </a:t>
            </a:r>
            <a:r>
              <a:rPr lang="en-GB" b="1" dirty="0"/>
              <a:t>chart</a:t>
            </a:r>
            <a:r>
              <a:rPr lang="en-GB" dirty="0"/>
              <a:t> are available in order to make a focus on a global/country trend about attacks and kills.</a:t>
            </a:r>
          </a:p>
          <a:p>
            <a:r>
              <a:rPr lang="en-GB" dirty="0"/>
              <a:t>Kills and attacks trend are computed over a period of </a:t>
            </a:r>
            <a:r>
              <a:rPr lang="en-GB" b="1" dirty="0"/>
              <a:t>47</a:t>
            </a:r>
            <a:r>
              <a:rPr lang="en-GB" dirty="0"/>
              <a:t> </a:t>
            </a:r>
            <a:r>
              <a:rPr lang="en-GB" b="1" dirty="0"/>
              <a:t>years</a:t>
            </a:r>
            <a:r>
              <a:rPr lang="en-GB" dirty="0"/>
              <a:t>.</a:t>
            </a:r>
          </a:p>
          <a:p>
            <a:r>
              <a:rPr lang="en-GB" dirty="0"/>
              <a:t>It is possible to evaluate a </a:t>
            </a:r>
            <a:r>
              <a:rPr lang="en-GB" b="1" dirty="0"/>
              <a:t>general</a:t>
            </a:r>
            <a:r>
              <a:rPr lang="en-GB" dirty="0"/>
              <a:t> </a:t>
            </a:r>
            <a:r>
              <a:rPr lang="en-GB" b="1" dirty="0"/>
              <a:t>trend</a:t>
            </a:r>
            <a:r>
              <a:rPr lang="en-GB" dirty="0"/>
              <a:t> about terrorist group seeing which are the most popular target.</a:t>
            </a:r>
          </a:p>
          <a:p>
            <a:pPr marL="0" indent="0">
              <a:buNone/>
            </a:pPr>
            <a:endParaRPr lang="en-GB" dirty="0"/>
          </a:p>
          <a:p>
            <a:endParaRPr lang="en-GB" dirty="0"/>
          </a:p>
        </p:txBody>
      </p:sp>
      <p:pic>
        <p:nvPicPr>
          <p:cNvPr id="3" name="Immagine 2">
            <a:extLst>
              <a:ext uri="{FF2B5EF4-FFF2-40B4-BE49-F238E27FC236}">
                <a16:creationId xmlns:a16="http://schemas.microsoft.com/office/drawing/2014/main" id="{F3845322-9CBA-1646-8B55-F536A8382CBE}"/>
              </a:ext>
            </a:extLst>
          </p:cNvPr>
          <p:cNvPicPr>
            <a:picLocks noChangeAspect="1"/>
          </p:cNvPicPr>
          <p:nvPr/>
        </p:nvPicPr>
        <p:blipFill>
          <a:blip r:embed="rId2"/>
          <a:stretch>
            <a:fillRect/>
          </a:stretch>
        </p:blipFill>
        <p:spPr>
          <a:xfrm>
            <a:off x="6400800" y="1681650"/>
            <a:ext cx="5172710" cy="3494700"/>
          </a:xfrm>
          <a:prstGeom prst="rect">
            <a:avLst/>
          </a:prstGeom>
        </p:spPr>
      </p:pic>
    </p:spTree>
    <p:extLst>
      <p:ext uri="{BB962C8B-B14F-4D97-AF65-F5344CB8AC3E}">
        <p14:creationId xmlns:p14="http://schemas.microsoft.com/office/powerpoint/2010/main" val="7343762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Visualization: Scatter plot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1" y="1584721"/>
            <a:ext cx="5576248" cy="4351338"/>
          </a:xfrm>
        </p:spPr>
        <p:txBody>
          <a:bodyPr>
            <a:normAutofit fontScale="92500" lnSpcReduction="20000"/>
          </a:bodyPr>
          <a:lstStyle/>
          <a:p>
            <a:r>
              <a:rPr lang="en-US" dirty="0"/>
              <a:t>Scatterplot displays each element of the dataset according to the first two </a:t>
            </a:r>
            <a:r>
              <a:rPr lang="en-US" b="1" dirty="0"/>
              <a:t>PCA components</a:t>
            </a:r>
            <a:r>
              <a:rPr lang="en-US" dirty="0"/>
              <a:t>, helping to point out outliers and clusters. </a:t>
            </a:r>
          </a:p>
          <a:p>
            <a:r>
              <a:rPr lang="it-IT" dirty="0"/>
              <a:t>In </a:t>
            </a:r>
            <a:r>
              <a:rPr lang="it-IT" dirty="0" err="1"/>
              <a:t>order</a:t>
            </a:r>
            <a:r>
              <a:rPr lang="it-IT" dirty="0"/>
              <a:t> to </a:t>
            </a:r>
            <a:r>
              <a:rPr lang="it-IT" dirty="0" err="1"/>
              <a:t>add</a:t>
            </a:r>
            <a:r>
              <a:rPr lang="it-IT" dirty="0"/>
              <a:t> more information on the </a:t>
            </a:r>
            <a:r>
              <a:rPr lang="it-IT" dirty="0" err="1"/>
              <a:t>graph</a:t>
            </a:r>
            <a:r>
              <a:rPr lang="it-IT" dirty="0"/>
              <a:t>, </a:t>
            </a:r>
            <a:r>
              <a:rPr lang="it-IT" dirty="0" err="1"/>
              <a:t>we</a:t>
            </a:r>
            <a:r>
              <a:rPr lang="it-IT" dirty="0"/>
              <a:t> </a:t>
            </a:r>
            <a:r>
              <a:rPr lang="it-IT" dirty="0" err="1"/>
              <a:t>added</a:t>
            </a:r>
            <a:r>
              <a:rPr lang="it-IT" dirty="0"/>
              <a:t> a </a:t>
            </a:r>
            <a:r>
              <a:rPr lang="it-IT" b="1" dirty="0" err="1"/>
              <a:t>chromatic</a:t>
            </a:r>
            <a:r>
              <a:rPr lang="it-IT" dirty="0"/>
              <a:t> </a:t>
            </a:r>
            <a:r>
              <a:rPr lang="it-IT" b="1" dirty="0" err="1"/>
              <a:t>encoding</a:t>
            </a:r>
            <a:r>
              <a:rPr lang="it-IT" dirty="0"/>
              <a:t> of the </a:t>
            </a:r>
            <a:r>
              <a:rPr lang="it-IT" dirty="0" err="1"/>
              <a:t>points</a:t>
            </a:r>
            <a:r>
              <a:rPr lang="it-IT" dirty="0"/>
              <a:t> </a:t>
            </a:r>
            <a:r>
              <a:rPr lang="it-IT" dirty="0" err="1"/>
              <a:t>representing</a:t>
            </a:r>
            <a:r>
              <a:rPr lang="it-IT" dirty="0"/>
              <a:t> the </a:t>
            </a:r>
            <a:r>
              <a:rPr lang="it-IT" dirty="0" err="1"/>
              <a:t>region</a:t>
            </a:r>
            <a:r>
              <a:rPr lang="it-IT" dirty="0"/>
              <a:t> in </a:t>
            </a:r>
            <a:r>
              <a:rPr lang="it-IT" dirty="0" err="1"/>
              <a:t>which</a:t>
            </a:r>
            <a:r>
              <a:rPr lang="it-IT" dirty="0"/>
              <a:t> the </a:t>
            </a:r>
            <a:r>
              <a:rPr lang="it-IT" dirty="0" err="1"/>
              <a:t>event</a:t>
            </a:r>
            <a:r>
              <a:rPr lang="it-IT" dirty="0"/>
              <a:t> </a:t>
            </a:r>
            <a:r>
              <a:rPr lang="it-IT" dirty="0" err="1"/>
              <a:t>happened</a:t>
            </a:r>
            <a:r>
              <a:rPr lang="it-IT" dirty="0"/>
              <a:t>.</a:t>
            </a:r>
          </a:p>
          <a:p>
            <a:r>
              <a:rPr lang="it-IT" dirty="0"/>
              <a:t>By </a:t>
            </a:r>
            <a:r>
              <a:rPr lang="it-IT" dirty="0" err="1"/>
              <a:t>observing</a:t>
            </a:r>
            <a:r>
              <a:rPr lang="it-IT" dirty="0"/>
              <a:t> </a:t>
            </a:r>
            <a:r>
              <a:rPr lang="it-IT" dirty="0" err="1"/>
              <a:t>this</a:t>
            </a:r>
            <a:r>
              <a:rPr lang="it-IT" dirty="0"/>
              <a:t> chart the </a:t>
            </a:r>
            <a:r>
              <a:rPr lang="it-IT" dirty="0" err="1"/>
              <a:t>user</a:t>
            </a:r>
            <a:r>
              <a:rPr lang="it-IT" dirty="0"/>
              <a:t> can </a:t>
            </a:r>
            <a:r>
              <a:rPr lang="it-IT" dirty="0" err="1"/>
              <a:t>find</a:t>
            </a:r>
            <a:r>
              <a:rPr lang="it-IT" dirty="0"/>
              <a:t> </a:t>
            </a:r>
            <a:r>
              <a:rPr lang="it-IT" dirty="0" err="1"/>
              <a:t>similarities</a:t>
            </a:r>
            <a:r>
              <a:rPr lang="it-IT" dirty="0"/>
              <a:t> over the </a:t>
            </a:r>
            <a:r>
              <a:rPr lang="it-IT" dirty="0" err="1"/>
              <a:t>events</a:t>
            </a:r>
            <a:r>
              <a:rPr lang="it-IT" dirty="0"/>
              <a:t> </a:t>
            </a:r>
            <a:r>
              <a:rPr lang="it-IT" b="1" dirty="0" err="1"/>
              <a:t>looking</a:t>
            </a:r>
            <a:r>
              <a:rPr lang="it-IT" dirty="0"/>
              <a:t> </a:t>
            </a:r>
            <a:r>
              <a:rPr lang="it-IT" b="1" dirty="0" err="1"/>
              <a:t>at</a:t>
            </a:r>
            <a:r>
              <a:rPr lang="it-IT" dirty="0"/>
              <a:t> </a:t>
            </a:r>
            <a:r>
              <a:rPr lang="it-IT" b="1" dirty="0"/>
              <a:t>the</a:t>
            </a:r>
            <a:r>
              <a:rPr lang="it-IT" dirty="0"/>
              <a:t> </a:t>
            </a:r>
            <a:r>
              <a:rPr lang="it-IT" b="1" dirty="0" err="1"/>
              <a:t>distance</a:t>
            </a:r>
            <a:r>
              <a:rPr lang="it-IT" dirty="0"/>
              <a:t> </a:t>
            </a:r>
            <a:r>
              <a:rPr lang="it-IT" dirty="0" err="1"/>
              <a:t>between</a:t>
            </a:r>
            <a:r>
              <a:rPr lang="it-IT" dirty="0"/>
              <a:t> the </a:t>
            </a:r>
            <a:r>
              <a:rPr lang="it-IT" dirty="0" err="1"/>
              <a:t>points</a:t>
            </a:r>
            <a:r>
              <a:rPr lang="it-IT" dirty="0"/>
              <a:t> and </a:t>
            </a:r>
            <a:r>
              <a:rPr lang="it-IT" dirty="0" err="1"/>
              <a:t>searching</a:t>
            </a:r>
            <a:r>
              <a:rPr lang="it-IT" dirty="0"/>
              <a:t> for </a:t>
            </a:r>
            <a:r>
              <a:rPr lang="it-IT" b="1" dirty="0"/>
              <a:t>clusters</a:t>
            </a:r>
            <a:r>
              <a:rPr lang="it-IT" dirty="0"/>
              <a:t>.</a:t>
            </a:r>
            <a:br>
              <a:rPr lang="it-IT" dirty="0"/>
            </a:br>
            <a:endParaRPr lang="it-IT" dirty="0"/>
          </a:p>
          <a:p>
            <a:endParaRPr lang="it-IT" dirty="0"/>
          </a:p>
          <a:p>
            <a:pPr marL="0" indent="0">
              <a:buNone/>
            </a:pPr>
            <a:endParaRPr lang="en-US" dirty="0"/>
          </a:p>
          <a:p>
            <a:pPr marL="0" indent="0">
              <a:buNone/>
            </a:pPr>
            <a:endParaRPr lang="en-GB" dirty="0"/>
          </a:p>
        </p:txBody>
      </p:sp>
      <p:pic>
        <p:nvPicPr>
          <p:cNvPr id="5" name="Immagine 4">
            <a:extLst>
              <a:ext uri="{FF2B5EF4-FFF2-40B4-BE49-F238E27FC236}">
                <a16:creationId xmlns:a16="http://schemas.microsoft.com/office/drawing/2014/main" id="{F90D3D6D-AFD1-E642-9601-8B14C3D917FF}"/>
              </a:ext>
            </a:extLst>
          </p:cNvPr>
          <p:cNvPicPr>
            <a:picLocks noChangeAspect="1"/>
          </p:cNvPicPr>
          <p:nvPr/>
        </p:nvPicPr>
        <p:blipFill>
          <a:blip r:embed="rId2"/>
          <a:stretch>
            <a:fillRect/>
          </a:stretch>
        </p:blipFill>
        <p:spPr>
          <a:xfrm>
            <a:off x="6414449" y="1784465"/>
            <a:ext cx="5170170" cy="3488814"/>
          </a:xfrm>
          <a:prstGeom prst="rect">
            <a:avLst/>
          </a:prstGeom>
        </p:spPr>
      </p:pic>
    </p:spTree>
    <p:extLst>
      <p:ext uri="{BB962C8B-B14F-4D97-AF65-F5344CB8AC3E}">
        <p14:creationId xmlns:p14="http://schemas.microsoft.com/office/powerpoint/2010/main" val="23292114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Why this approach?</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672828"/>
            <a:ext cx="10515600" cy="3950229"/>
          </a:xfrm>
        </p:spPr>
        <p:txBody>
          <a:bodyPr>
            <a:normAutofit/>
          </a:bodyPr>
          <a:lstStyle/>
          <a:p>
            <a:r>
              <a:rPr lang="it-IT" dirty="0"/>
              <a:t>Parallel chart’s filters provides a </a:t>
            </a:r>
            <a:r>
              <a:rPr lang="it-IT" b="1" dirty="0"/>
              <a:t>fine-grained selection </a:t>
            </a:r>
            <a:r>
              <a:rPr lang="it-IT" dirty="0"/>
              <a:t>on the events in the dataset. </a:t>
            </a:r>
          </a:p>
          <a:p>
            <a:r>
              <a:rPr lang="it-IT" dirty="0"/>
              <a:t>The header with the checkboxes let the user select </a:t>
            </a:r>
            <a:r>
              <a:rPr lang="it-IT" b="1" dirty="0"/>
              <a:t>macro ranges for the analysis.</a:t>
            </a:r>
          </a:p>
          <a:p>
            <a:r>
              <a:rPr lang="it-IT" dirty="0"/>
              <a:t>Scatterplot and parallel help in </a:t>
            </a:r>
            <a:r>
              <a:rPr lang="it-IT" b="1" dirty="0"/>
              <a:t>identifying outliers </a:t>
            </a:r>
            <a:r>
              <a:rPr lang="it-IT" dirty="0"/>
              <a:t>while the map provide a </a:t>
            </a:r>
            <a:r>
              <a:rPr lang="it-IT" b="1" dirty="0"/>
              <a:t>easy to ready location. </a:t>
            </a:r>
          </a:p>
          <a:p>
            <a:r>
              <a:rPr lang="it-IT" dirty="0"/>
              <a:t>Bar chart and line chart, offer a </a:t>
            </a:r>
            <a:r>
              <a:rPr lang="it-IT" b="1" dirty="0"/>
              <a:t>high-level information </a:t>
            </a:r>
            <a:r>
              <a:rPr lang="it-IT" dirty="0"/>
              <a:t>about the terrorist attack events.</a:t>
            </a:r>
          </a:p>
          <a:p>
            <a:endParaRPr lang="it-IT" dirty="0"/>
          </a:p>
          <a:p>
            <a:pPr marL="0" indent="0">
              <a:buNone/>
            </a:pPr>
            <a:endParaRPr lang="it-IT" dirty="0"/>
          </a:p>
        </p:txBody>
      </p:sp>
    </p:spTree>
    <p:extLst>
      <p:ext uri="{BB962C8B-B14F-4D97-AF65-F5344CB8AC3E}">
        <p14:creationId xmlns:p14="http://schemas.microsoft.com/office/powerpoint/2010/main" val="993506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Future work and </a:t>
            </a:r>
            <a:r>
              <a:rPr lang="it-IT" b="1" dirty="0" err="1">
                <a:solidFill>
                  <a:schemeClr val="tx1">
                    <a:lumMod val="85000"/>
                    <a:lumOff val="15000"/>
                  </a:schemeClr>
                </a:solidFill>
              </a:rPr>
              <a:t>conclusion</a:t>
            </a:r>
            <a:endParaRPr lang="it-IT" b="1" dirty="0">
              <a:solidFill>
                <a:schemeClr val="tx1">
                  <a:lumMod val="85000"/>
                  <a:lumOff val="15000"/>
                </a:schemeClr>
              </a:solidFill>
            </a:endParaRP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503123"/>
            <a:ext cx="10515600" cy="4188134"/>
          </a:xfrm>
        </p:spPr>
        <p:txBody>
          <a:bodyPr>
            <a:normAutofit/>
          </a:bodyPr>
          <a:lstStyle/>
          <a:p>
            <a:endParaRPr lang="it-IT" sz="3000" b="1" dirty="0"/>
          </a:p>
          <a:p>
            <a:r>
              <a:rPr lang="it-IT" dirty="0" err="1"/>
              <a:t>When</a:t>
            </a:r>
            <a:r>
              <a:rPr lang="it-IT" dirty="0"/>
              <a:t> the new and </a:t>
            </a:r>
            <a:r>
              <a:rPr lang="it-IT" dirty="0" err="1"/>
              <a:t>updated</a:t>
            </a:r>
            <a:r>
              <a:rPr lang="it-IT" dirty="0"/>
              <a:t> </a:t>
            </a:r>
            <a:r>
              <a:rPr lang="it-IT" dirty="0" err="1"/>
              <a:t>dataset</a:t>
            </a:r>
            <a:r>
              <a:rPr lang="it-IT" dirty="0"/>
              <a:t> </a:t>
            </a:r>
            <a:r>
              <a:rPr lang="it-IT" dirty="0" err="1"/>
              <a:t>will</a:t>
            </a:r>
            <a:r>
              <a:rPr lang="it-IT" dirty="0"/>
              <a:t> be </a:t>
            </a:r>
            <a:r>
              <a:rPr lang="it-IT" dirty="0" err="1"/>
              <a:t>published</a:t>
            </a:r>
            <a:r>
              <a:rPr lang="it-IT" dirty="0"/>
              <a:t> by the GTD </a:t>
            </a:r>
            <a:r>
              <a:rPr lang="it-IT" dirty="0" err="1"/>
              <a:t>analyst</a:t>
            </a:r>
            <a:r>
              <a:rPr lang="it-IT" dirty="0"/>
              <a:t> team, </a:t>
            </a:r>
            <a:r>
              <a:rPr lang="it-IT" dirty="0" err="1"/>
              <a:t>this</a:t>
            </a:r>
            <a:r>
              <a:rPr lang="it-IT" dirty="0"/>
              <a:t> </a:t>
            </a:r>
            <a:r>
              <a:rPr lang="it-IT" dirty="0" err="1"/>
              <a:t>visualization</a:t>
            </a:r>
            <a:r>
              <a:rPr lang="it-IT" dirty="0"/>
              <a:t> </a:t>
            </a:r>
            <a:r>
              <a:rPr lang="it-IT" dirty="0" err="1"/>
              <a:t>tool</a:t>
            </a:r>
            <a:r>
              <a:rPr lang="it-IT" dirty="0"/>
              <a:t> </a:t>
            </a:r>
            <a:r>
              <a:rPr lang="it-IT" dirty="0" err="1"/>
              <a:t>will</a:t>
            </a:r>
            <a:r>
              <a:rPr lang="it-IT" dirty="0"/>
              <a:t> </a:t>
            </a:r>
            <a:r>
              <a:rPr lang="it-IT" dirty="0" err="1"/>
              <a:t>easily</a:t>
            </a:r>
            <a:r>
              <a:rPr lang="it-IT" dirty="0"/>
              <a:t> integrate </a:t>
            </a:r>
            <a:r>
              <a:rPr lang="it-IT" dirty="0" err="1"/>
              <a:t>them</a:t>
            </a:r>
            <a:r>
              <a:rPr lang="it-IT" dirty="0"/>
              <a:t> </a:t>
            </a:r>
            <a:r>
              <a:rPr lang="it-IT" dirty="0" err="1"/>
              <a:t>giving</a:t>
            </a:r>
            <a:r>
              <a:rPr lang="it-IT" dirty="0"/>
              <a:t> an up to date </a:t>
            </a:r>
            <a:r>
              <a:rPr lang="it-IT" dirty="0" err="1"/>
              <a:t>vision</a:t>
            </a:r>
            <a:r>
              <a:rPr lang="it-IT" dirty="0"/>
              <a:t> of </a:t>
            </a:r>
            <a:r>
              <a:rPr lang="it-IT" dirty="0" err="1"/>
              <a:t>all</a:t>
            </a:r>
            <a:r>
              <a:rPr lang="it-IT" dirty="0"/>
              <a:t> </a:t>
            </a:r>
            <a:r>
              <a:rPr lang="it-IT" dirty="0" err="1"/>
              <a:t>terrorist</a:t>
            </a:r>
            <a:r>
              <a:rPr lang="it-IT" dirty="0"/>
              <a:t> </a:t>
            </a:r>
            <a:r>
              <a:rPr lang="it-IT" dirty="0" err="1"/>
              <a:t>attacks</a:t>
            </a:r>
            <a:r>
              <a:rPr lang="it-IT" dirty="0"/>
              <a:t> in the world.</a:t>
            </a:r>
          </a:p>
          <a:p>
            <a:r>
              <a:rPr lang="it-IT" dirty="0"/>
              <a:t>A </a:t>
            </a:r>
            <a:r>
              <a:rPr lang="it-IT" dirty="0" err="1"/>
              <a:t>possible</a:t>
            </a:r>
            <a:r>
              <a:rPr lang="it-IT" dirty="0"/>
              <a:t> </a:t>
            </a:r>
            <a:r>
              <a:rPr lang="it-IT" dirty="0" err="1"/>
              <a:t>development</a:t>
            </a:r>
            <a:r>
              <a:rPr lang="it-IT" dirty="0"/>
              <a:t> of the </a:t>
            </a:r>
            <a:r>
              <a:rPr lang="it-IT" dirty="0" err="1"/>
              <a:t>tool</a:t>
            </a:r>
            <a:r>
              <a:rPr lang="it-IT" dirty="0"/>
              <a:t> </a:t>
            </a:r>
            <a:r>
              <a:rPr lang="it-IT" dirty="0" err="1"/>
              <a:t>could</a:t>
            </a:r>
            <a:r>
              <a:rPr lang="it-IT" dirty="0"/>
              <a:t> be </a:t>
            </a:r>
            <a:r>
              <a:rPr lang="it-IT" dirty="0" err="1"/>
              <a:t>that</a:t>
            </a:r>
            <a:r>
              <a:rPr lang="it-IT" dirty="0"/>
              <a:t> of </a:t>
            </a:r>
            <a:r>
              <a:rPr lang="it-IT" dirty="0" err="1"/>
              <a:t>relating</a:t>
            </a:r>
            <a:r>
              <a:rPr lang="it-IT" dirty="0"/>
              <a:t> the </a:t>
            </a:r>
            <a:r>
              <a:rPr lang="it-IT" dirty="0" err="1"/>
              <a:t>economic</a:t>
            </a:r>
            <a:r>
              <a:rPr lang="it-IT" dirty="0"/>
              <a:t> </a:t>
            </a:r>
            <a:r>
              <a:rPr lang="it-IT" dirty="0" err="1"/>
              <a:t>conditions</a:t>
            </a:r>
            <a:r>
              <a:rPr lang="it-IT" dirty="0"/>
              <a:t> of </a:t>
            </a:r>
            <a:r>
              <a:rPr lang="it-IT" dirty="0" err="1"/>
              <a:t>each</a:t>
            </a:r>
            <a:r>
              <a:rPr lang="it-IT" dirty="0"/>
              <a:t> country and </a:t>
            </a:r>
            <a:r>
              <a:rPr lang="it-IT" dirty="0" err="1"/>
              <a:t>evaluating</a:t>
            </a:r>
            <a:r>
              <a:rPr lang="it-IT" dirty="0"/>
              <a:t> </a:t>
            </a:r>
            <a:r>
              <a:rPr lang="it-IT" dirty="0" err="1"/>
              <a:t>any</a:t>
            </a:r>
            <a:r>
              <a:rPr lang="it-IT" dirty="0"/>
              <a:t> </a:t>
            </a:r>
            <a:r>
              <a:rPr lang="it-IT" dirty="0" err="1"/>
              <a:t>correlations</a:t>
            </a:r>
            <a:r>
              <a:rPr lang="it-IT" dirty="0"/>
              <a:t> with </a:t>
            </a:r>
            <a:r>
              <a:rPr lang="it-IT" dirty="0" err="1"/>
              <a:t>domestic</a:t>
            </a:r>
            <a:r>
              <a:rPr lang="it-IT" dirty="0"/>
              <a:t> </a:t>
            </a:r>
            <a:r>
              <a:rPr lang="it-IT" dirty="0" err="1"/>
              <a:t>terrorist</a:t>
            </a:r>
            <a:r>
              <a:rPr lang="it-IT" dirty="0"/>
              <a:t> trends.</a:t>
            </a:r>
          </a:p>
          <a:p>
            <a:endParaRPr lang="it-IT" dirty="0"/>
          </a:p>
          <a:p>
            <a:pPr marL="0" indent="0">
              <a:buNone/>
            </a:pPr>
            <a:endParaRPr lang="en-GB" dirty="0"/>
          </a:p>
        </p:txBody>
      </p:sp>
    </p:spTree>
    <p:extLst>
      <p:ext uri="{BB962C8B-B14F-4D97-AF65-F5344CB8AC3E}">
        <p14:creationId xmlns:p14="http://schemas.microsoft.com/office/powerpoint/2010/main" val="10785237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Future work and </a:t>
            </a:r>
            <a:r>
              <a:rPr lang="it-IT" b="1" dirty="0" err="1">
                <a:solidFill>
                  <a:schemeClr val="tx1">
                    <a:lumMod val="85000"/>
                    <a:lumOff val="15000"/>
                  </a:schemeClr>
                </a:solidFill>
              </a:rPr>
              <a:t>conclusion</a:t>
            </a:r>
            <a:endParaRPr lang="it-IT" b="1" dirty="0">
              <a:solidFill>
                <a:schemeClr val="tx1">
                  <a:lumMod val="85000"/>
                  <a:lumOff val="15000"/>
                </a:schemeClr>
              </a:solidFill>
            </a:endParaRP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503123"/>
            <a:ext cx="10515600" cy="4188134"/>
          </a:xfrm>
        </p:spPr>
        <p:txBody>
          <a:bodyPr>
            <a:normAutofit fontScale="92500" lnSpcReduction="20000"/>
          </a:bodyPr>
          <a:lstStyle/>
          <a:p>
            <a:endParaRPr lang="it-IT" sz="3000" b="1" dirty="0"/>
          </a:p>
          <a:p>
            <a:r>
              <a:rPr lang="it-IT" i="1" dirty="0"/>
              <a:t>Global </a:t>
            </a:r>
            <a:r>
              <a:rPr lang="it-IT" i="1" dirty="0" err="1"/>
              <a:t>Terrorist</a:t>
            </a:r>
            <a:r>
              <a:rPr lang="it-IT" i="1" dirty="0"/>
              <a:t> Attacks </a:t>
            </a:r>
            <a:r>
              <a:rPr lang="it-IT" dirty="0" err="1"/>
              <a:t>supports</a:t>
            </a:r>
            <a:r>
              <a:rPr lang="it-IT" dirty="0"/>
              <a:t> the </a:t>
            </a:r>
            <a:r>
              <a:rPr lang="it-IT" dirty="0" err="1"/>
              <a:t>analysis</a:t>
            </a:r>
            <a:r>
              <a:rPr lang="it-IT" dirty="0"/>
              <a:t> of </a:t>
            </a:r>
            <a:r>
              <a:rPr lang="it-IT" dirty="0" err="1"/>
              <a:t>terrorist</a:t>
            </a:r>
            <a:r>
              <a:rPr lang="it-IT" dirty="0"/>
              <a:t> </a:t>
            </a:r>
            <a:r>
              <a:rPr lang="it-IT" dirty="0" err="1"/>
              <a:t>attacks</a:t>
            </a:r>
            <a:r>
              <a:rPr lang="it-IT" dirty="0"/>
              <a:t> </a:t>
            </a:r>
            <a:r>
              <a:rPr lang="it-IT" dirty="0" err="1"/>
              <a:t>around</a:t>
            </a:r>
            <a:r>
              <a:rPr lang="it-IT" dirty="0"/>
              <a:t> the world. </a:t>
            </a:r>
            <a:r>
              <a:rPr lang="it-IT" dirty="0" err="1"/>
              <a:t>This</a:t>
            </a:r>
            <a:r>
              <a:rPr lang="it-IT" dirty="0"/>
              <a:t> </a:t>
            </a:r>
            <a:r>
              <a:rPr lang="it-IT" dirty="0" err="1"/>
              <a:t>tool</a:t>
            </a:r>
            <a:r>
              <a:rPr lang="it-IT" dirty="0"/>
              <a:t> </a:t>
            </a:r>
            <a:r>
              <a:rPr lang="it-IT" dirty="0" err="1"/>
              <a:t>has</a:t>
            </a:r>
            <a:r>
              <a:rPr lang="it-IT" dirty="0"/>
              <a:t> the double </a:t>
            </a:r>
            <a:r>
              <a:rPr lang="it-IT" dirty="0" err="1"/>
              <a:t>advantage</a:t>
            </a:r>
            <a:r>
              <a:rPr lang="it-IT" dirty="0"/>
              <a:t> to </a:t>
            </a:r>
            <a:r>
              <a:rPr lang="it-IT" dirty="0" err="1"/>
              <a:t>offer</a:t>
            </a:r>
            <a:r>
              <a:rPr lang="it-IT" dirty="0"/>
              <a:t> to the </a:t>
            </a:r>
            <a:r>
              <a:rPr lang="it-IT" dirty="0" err="1"/>
              <a:t>user</a:t>
            </a:r>
            <a:r>
              <a:rPr lang="it-IT" dirty="0"/>
              <a:t> </a:t>
            </a:r>
            <a:r>
              <a:rPr lang="it-IT" dirty="0" err="1"/>
              <a:t>both</a:t>
            </a:r>
            <a:r>
              <a:rPr lang="it-IT" dirty="0"/>
              <a:t> a general and global </a:t>
            </a:r>
            <a:r>
              <a:rPr lang="it-IT" dirty="0" err="1"/>
              <a:t>view</a:t>
            </a:r>
            <a:r>
              <a:rPr lang="it-IT" dirty="0"/>
              <a:t> of </a:t>
            </a:r>
            <a:r>
              <a:rPr lang="it-IT" dirty="0" err="1"/>
              <a:t>all</a:t>
            </a:r>
            <a:r>
              <a:rPr lang="it-IT" dirty="0"/>
              <a:t> </a:t>
            </a:r>
            <a:r>
              <a:rPr lang="it-IT" dirty="0" err="1"/>
              <a:t>attacks</a:t>
            </a:r>
            <a:r>
              <a:rPr lang="it-IT" dirty="0"/>
              <a:t> and a fine </a:t>
            </a:r>
            <a:r>
              <a:rPr lang="it-IT" dirty="0" err="1"/>
              <a:t>grained</a:t>
            </a:r>
            <a:r>
              <a:rPr lang="it-IT" dirty="0"/>
              <a:t> </a:t>
            </a:r>
            <a:r>
              <a:rPr lang="it-IT" dirty="0" err="1"/>
              <a:t>visualization</a:t>
            </a:r>
            <a:r>
              <a:rPr lang="it-IT" dirty="0"/>
              <a:t> </a:t>
            </a:r>
            <a:r>
              <a:rPr lang="it-IT" dirty="0" err="1"/>
              <a:t>that</a:t>
            </a:r>
            <a:r>
              <a:rPr lang="it-IT" dirty="0"/>
              <a:t> can </a:t>
            </a:r>
            <a:r>
              <a:rPr lang="it-IT" dirty="0" err="1"/>
              <a:t>inform</a:t>
            </a:r>
            <a:r>
              <a:rPr lang="it-IT" dirty="0"/>
              <a:t> the </a:t>
            </a:r>
            <a:r>
              <a:rPr lang="it-IT" dirty="0" err="1"/>
              <a:t>user</a:t>
            </a:r>
            <a:r>
              <a:rPr lang="it-IT" dirty="0"/>
              <a:t> </a:t>
            </a:r>
            <a:r>
              <a:rPr lang="it-IT" dirty="0" err="1"/>
              <a:t>about</a:t>
            </a:r>
            <a:r>
              <a:rPr lang="it-IT" dirty="0"/>
              <a:t> </a:t>
            </a:r>
            <a:r>
              <a:rPr lang="it-IT" dirty="0" err="1"/>
              <a:t>what’s</a:t>
            </a:r>
            <a:r>
              <a:rPr lang="it-IT" dirty="0"/>
              <a:t> happening in a </a:t>
            </a:r>
            <a:r>
              <a:rPr lang="it-IT" dirty="0" err="1"/>
              <a:t>particular</a:t>
            </a:r>
            <a:r>
              <a:rPr lang="it-IT" dirty="0"/>
              <a:t> </a:t>
            </a:r>
            <a:r>
              <a:rPr lang="it-IT" dirty="0" err="1"/>
              <a:t>place</a:t>
            </a:r>
            <a:r>
              <a:rPr lang="it-IT" dirty="0"/>
              <a:t>, </a:t>
            </a:r>
            <a:r>
              <a:rPr lang="it-IT" dirty="0" err="1"/>
              <a:t>giving</a:t>
            </a:r>
            <a:r>
              <a:rPr lang="it-IT" dirty="0"/>
              <a:t> </a:t>
            </a:r>
            <a:r>
              <a:rPr lang="it-IT" dirty="0" err="1"/>
              <a:t>him</a:t>
            </a:r>
            <a:r>
              <a:rPr lang="it-IT" dirty="0"/>
              <a:t>:</a:t>
            </a:r>
          </a:p>
          <a:p>
            <a:pPr lvl="1">
              <a:buFont typeface="Courier New" panose="02070309020205020404" pitchFamily="49" charset="0"/>
              <a:buChar char="o"/>
            </a:pPr>
            <a:r>
              <a:rPr lang="it-IT" dirty="0"/>
              <a:t>A </a:t>
            </a:r>
            <a:r>
              <a:rPr lang="it-IT" dirty="0" err="1"/>
              <a:t>geographic</a:t>
            </a:r>
            <a:r>
              <a:rPr lang="it-IT" dirty="0"/>
              <a:t> </a:t>
            </a:r>
            <a:r>
              <a:rPr lang="it-IT" dirty="0" err="1"/>
              <a:t>localization</a:t>
            </a:r>
            <a:endParaRPr lang="it-IT" dirty="0"/>
          </a:p>
          <a:p>
            <a:pPr lvl="1">
              <a:buFont typeface="Courier New" panose="02070309020205020404" pitchFamily="49" charset="0"/>
              <a:buChar char="o"/>
            </a:pPr>
            <a:r>
              <a:rPr lang="it-IT" dirty="0"/>
              <a:t>The </a:t>
            </a:r>
            <a:r>
              <a:rPr lang="it-IT" dirty="0" err="1"/>
              <a:t>differences</a:t>
            </a:r>
            <a:r>
              <a:rPr lang="it-IT" dirty="0"/>
              <a:t> </a:t>
            </a:r>
            <a:r>
              <a:rPr lang="it-IT" dirty="0" err="1"/>
              <a:t>between</a:t>
            </a:r>
            <a:r>
              <a:rPr lang="it-IT" dirty="0"/>
              <a:t> </a:t>
            </a:r>
            <a:r>
              <a:rPr lang="it-IT" dirty="0" err="1"/>
              <a:t>two</a:t>
            </a:r>
            <a:r>
              <a:rPr lang="it-IT" dirty="0"/>
              <a:t> or more </a:t>
            </a:r>
            <a:r>
              <a:rPr lang="it-IT" dirty="0" err="1"/>
              <a:t>countries</a:t>
            </a:r>
            <a:endParaRPr lang="it-IT" dirty="0"/>
          </a:p>
          <a:p>
            <a:pPr lvl="1">
              <a:buFont typeface="Courier New" panose="02070309020205020404" pitchFamily="49" charset="0"/>
              <a:buChar char="o"/>
            </a:pPr>
            <a:r>
              <a:rPr lang="it-IT" dirty="0"/>
              <a:t>The trend of a </a:t>
            </a:r>
            <a:r>
              <a:rPr lang="it-IT" dirty="0" err="1"/>
              <a:t>group</a:t>
            </a:r>
            <a:r>
              <a:rPr lang="it-IT" dirty="0"/>
              <a:t> or a </a:t>
            </a:r>
            <a:r>
              <a:rPr lang="it-IT" dirty="0" err="1"/>
              <a:t>selected</a:t>
            </a:r>
            <a:r>
              <a:rPr lang="it-IT" dirty="0"/>
              <a:t> </a:t>
            </a:r>
            <a:r>
              <a:rPr lang="it-IT" dirty="0" err="1"/>
              <a:t>place</a:t>
            </a:r>
            <a:endParaRPr lang="it-IT" dirty="0"/>
          </a:p>
          <a:p>
            <a:pPr lvl="1">
              <a:buFont typeface="Courier New" panose="02070309020205020404" pitchFamily="49" charset="0"/>
              <a:buChar char="o"/>
            </a:pPr>
            <a:endParaRPr lang="it-IT" dirty="0"/>
          </a:p>
          <a:p>
            <a:pPr marL="0" indent="0">
              <a:buNone/>
            </a:pPr>
            <a:r>
              <a:rPr lang="it-IT" dirty="0" err="1"/>
              <a:t>All</a:t>
            </a:r>
            <a:r>
              <a:rPr lang="it-IT" dirty="0"/>
              <a:t> of </a:t>
            </a:r>
            <a:r>
              <a:rPr lang="it-IT" dirty="0" err="1"/>
              <a:t>this</a:t>
            </a:r>
            <a:r>
              <a:rPr lang="it-IT" dirty="0"/>
              <a:t> </a:t>
            </a:r>
            <a:r>
              <a:rPr lang="it-IT" dirty="0" err="1"/>
              <a:t>conceived</a:t>
            </a:r>
            <a:r>
              <a:rPr lang="it-IT" dirty="0"/>
              <a:t> in a </a:t>
            </a:r>
            <a:r>
              <a:rPr lang="it-IT" dirty="0" err="1"/>
              <a:t>manageable</a:t>
            </a:r>
            <a:r>
              <a:rPr lang="it-IT" dirty="0"/>
              <a:t> and </a:t>
            </a:r>
            <a:r>
              <a:rPr lang="it-IT" dirty="0" err="1"/>
              <a:t>fitting</a:t>
            </a:r>
            <a:r>
              <a:rPr lang="it-IT" dirty="0"/>
              <a:t>-screen </a:t>
            </a:r>
            <a:r>
              <a:rPr lang="it-IT" dirty="0" err="1"/>
              <a:t>environment</a:t>
            </a:r>
            <a:r>
              <a:rPr lang="it-IT" dirty="0"/>
              <a:t>, </a:t>
            </a:r>
            <a:r>
              <a:rPr lang="it-IT" dirty="0" err="1"/>
              <a:t>that</a:t>
            </a:r>
            <a:r>
              <a:rPr lang="it-IT" dirty="0"/>
              <a:t> can help </a:t>
            </a:r>
            <a:r>
              <a:rPr lang="it-IT" dirty="0" err="1"/>
              <a:t>users</a:t>
            </a:r>
            <a:r>
              <a:rPr lang="it-IT" dirty="0"/>
              <a:t> to start </a:t>
            </a:r>
            <a:r>
              <a:rPr lang="it-IT" dirty="0" err="1"/>
              <a:t>solving</a:t>
            </a:r>
            <a:r>
              <a:rPr lang="it-IT" dirty="0"/>
              <a:t> </a:t>
            </a:r>
            <a:r>
              <a:rPr lang="it-IT" dirty="0" err="1"/>
              <a:t>terrorist</a:t>
            </a:r>
            <a:r>
              <a:rPr lang="it-IT" dirty="0"/>
              <a:t> </a:t>
            </a:r>
            <a:r>
              <a:rPr lang="it-IT" dirty="0" err="1"/>
              <a:t>attack</a:t>
            </a:r>
            <a:r>
              <a:rPr lang="it-IT" dirty="0"/>
              <a:t> </a:t>
            </a:r>
            <a:r>
              <a:rPr lang="it-IT" dirty="0" err="1"/>
              <a:t>problems</a:t>
            </a:r>
            <a:r>
              <a:rPr lang="it-IT" dirty="0"/>
              <a:t>.</a:t>
            </a:r>
            <a:endParaRPr lang="en-GB" dirty="0"/>
          </a:p>
        </p:txBody>
      </p:sp>
    </p:spTree>
    <p:extLst>
      <p:ext uri="{BB962C8B-B14F-4D97-AF65-F5344CB8AC3E}">
        <p14:creationId xmlns:p14="http://schemas.microsoft.com/office/powerpoint/2010/main" val="41984323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Links</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2133600"/>
            <a:ext cx="10248900" cy="1695450"/>
          </a:xfrm>
        </p:spPr>
        <p:txBody>
          <a:bodyPr>
            <a:normAutofit/>
          </a:bodyPr>
          <a:lstStyle/>
          <a:p>
            <a:r>
              <a:rPr lang="en-GB" b="1" dirty="0"/>
              <a:t>Project website: </a:t>
            </a:r>
          </a:p>
          <a:p>
            <a:r>
              <a:rPr lang="en-GB" b="1" dirty="0"/>
              <a:t>Detailed article: </a:t>
            </a:r>
          </a:p>
          <a:p>
            <a:endParaRPr lang="en-GB" b="1" dirty="0"/>
          </a:p>
          <a:p>
            <a:pPr marL="0" indent="0">
              <a:buNone/>
            </a:pPr>
            <a:endParaRPr lang="en-GB" b="1" dirty="0"/>
          </a:p>
        </p:txBody>
      </p:sp>
    </p:spTree>
    <p:extLst>
      <p:ext uri="{BB962C8B-B14F-4D97-AF65-F5344CB8AC3E}">
        <p14:creationId xmlns:p14="http://schemas.microsoft.com/office/powerpoint/2010/main" val="9926127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0"/>
            <a:ext cx="10515600" cy="1325563"/>
          </a:xfrm>
        </p:spPr>
        <p:txBody>
          <a:bodyPr/>
          <a:lstStyle/>
          <a:p>
            <a:r>
              <a:rPr lang="it-IT" b="1" dirty="0">
                <a:solidFill>
                  <a:schemeClr val="tx1">
                    <a:lumMod val="85000"/>
                    <a:lumOff val="15000"/>
                  </a:schemeClr>
                </a:solidFill>
              </a:rPr>
              <a:t>Introduction and context</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499804"/>
            <a:ext cx="10515600" cy="4351338"/>
          </a:xfrm>
        </p:spPr>
        <p:txBody>
          <a:bodyPr>
            <a:normAutofit/>
          </a:bodyPr>
          <a:lstStyle/>
          <a:p>
            <a:r>
              <a:rPr lang="it-IT" dirty="0"/>
              <a:t> </a:t>
            </a:r>
            <a:r>
              <a:rPr lang="en-US" dirty="0"/>
              <a:t>In these years we have often heard about terrorism and the consequences it has around the world. Terrorism is, in the broadest sense, the use of intentional violence for </a:t>
            </a:r>
            <a:r>
              <a:rPr lang="en-US" b="1" dirty="0"/>
              <a:t>political</a:t>
            </a:r>
            <a:r>
              <a:rPr lang="en-US" dirty="0"/>
              <a:t> or </a:t>
            </a:r>
            <a:r>
              <a:rPr lang="en-US" b="1" dirty="0"/>
              <a:t>religious</a:t>
            </a:r>
            <a:r>
              <a:rPr lang="en-US" dirty="0"/>
              <a:t> </a:t>
            </a:r>
            <a:r>
              <a:rPr lang="en-US" b="1" dirty="0"/>
              <a:t>purposes</a:t>
            </a:r>
            <a:r>
              <a:rPr lang="en-US" dirty="0"/>
              <a:t>. Wanting to analyze this problem, we have developed a visual analytics tool to allow the user to analyze terrorist attacks in the world </a:t>
            </a:r>
            <a:r>
              <a:rPr lang="en-US" b="1" dirty="0"/>
              <a:t>from</a:t>
            </a:r>
            <a:r>
              <a:rPr lang="en-US" dirty="0"/>
              <a:t> </a:t>
            </a:r>
            <a:r>
              <a:rPr lang="en-US" b="1" dirty="0"/>
              <a:t>1970</a:t>
            </a:r>
            <a:r>
              <a:rPr lang="en-US" dirty="0"/>
              <a:t> to </a:t>
            </a:r>
            <a:r>
              <a:rPr lang="en-US" b="1" dirty="0"/>
              <a:t>2017</a:t>
            </a:r>
            <a:r>
              <a:rPr lang="en-US" dirty="0"/>
              <a:t>. </a:t>
            </a:r>
          </a:p>
          <a:p>
            <a:r>
              <a:rPr lang="it-IT" dirty="0" err="1"/>
              <a:t>Terrorism</a:t>
            </a:r>
            <a:r>
              <a:rPr lang="it-IT" dirty="0"/>
              <a:t> is a serious problem that affects the </a:t>
            </a:r>
            <a:r>
              <a:rPr lang="it-IT" b="1" dirty="0"/>
              <a:t>whole</a:t>
            </a:r>
            <a:r>
              <a:rPr lang="it-IT" dirty="0"/>
              <a:t> </a:t>
            </a:r>
            <a:r>
              <a:rPr lang="it-IT" b="1" dirty="0"/>
              <a:t>world</a:t>
            </a:r>
            <a:r>
              <a:rPr lang="it-IT" dirty="0"/>
              <a:t>. In the recent years we have perceived how even European countries can be victims of attacks. Although strongly rooted in the Middle East, in general this phenomenon is present </a:t>
            </a:r>
            <a:r>
              <a:rPr lang="it-IT" dirty="0" err="1"/>
              <a:t>everywhere</a:t>
            </a:r>
            <a:r>
              <a:rPr lang="it-IT" dirty="0"/>
              <a:t>. </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Tree>
    <p:extLst>
      <p:ext uri="{BB962C8B-B14F-4D97-AF65-F5344CB8AC3E}">
        <p14:creationId xmlns:p14="http://schemas.microsoft.com/office/powerpoint/2010/main" val="20511726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0"/>
            <a:ext cx="10515600" cy="1325563"/>
          </a:xfrm>
        </p:spPr>
        <p:txBody>
          <a:bodyPr/>
          <a:lstStyle/>
          <a:p>
            <a:r>
              <a:rPr lang="it-IT" b="1" dirty="0">
                <a:solidFill>
                  <a:schemeClr val="tx1">
                    <a:lumMod val="85000"/>
                    <a:lumOff val="15000"/>
                  </a:schemeClr>
                </a:solidFill>
              </a:rPr>
              <a:t>Introduction and context</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4342" y="2072309"/>
            <a:ext cx="10515600" cy="2713381"/>
          </a:xfrm>
        </p:spPr>
        <p:txBody>
          <a:bodyPr>
            <a:normAutofit/>
          </a:bodyPr>
          <a:lstStyle/>
          <a:p>
            <a:r>
              <a:rPr lang="it-IT" dirty="0"/>
              <a:t> </a:t>
            </a:r>
            <a:r>
              <a:rPr lang="en-US" dirty="0"/>
              <a:t>Terrorist attacks have always been considered a </a:t>
            </a:r>
            <a:r>
              <a:rPr lang="en-US" b="1" dirty="0"/>
              <a:t>global problem</a:t>
            </a:r>
            <a:r>
              <a:rPr lang="en-US" dirty="0"/>
              <a:t>, bringing death and devastation in cities and countries.</a:t>
            </a:r>
          </a:p>
          <a:p>
            <a:r>
              <a:rPr lang="en-US" dirty="0"/>
              <a:t> </a:t>
            </a:r>
            <a:r>
              <a:rPr lang="it-IT" dirty="0" err="1"/>
              <a:t>Why</a:t>
            </a:r>
            <a:r>
              <a:rPr lang="it-IT" dirty="0"/>
              <a:t> </a:t>
            </a:r>
            <a:r>
              <a:rPr lang="it-IT" dirty="0" err="1"/>
              <a:t>analyze</a:t>
            </a:r>
            <a:r>
              <a:rPr lang="it-IT" dirty="0"/>
              <a:t> </a:t>
            </a:r>
            <a:r>
              <a:rPr lang="it-IT" dirty="0" err="1"/>
              <a:t>terrorist</a:t>
            </a:r>
            <a:r>
              <a:rPr lang="it-IT" dirty="0"/>
              <a:t> </a:t>
            </a:r>
            <a:r>
              <a:rPr lang="it-IT" dirty="0" err="1"/>
              <a:t>attacks</a:t>
            </a:r>
            <a:r>
              <a:rPr lang="it-IT" dirty="0"/>
              <a:t>? </a:t>
            </a:r>
            <a:r>
              <a:rPr lang="it-IT" dirty="0" err="1"/>
              <a:t>This</a:t>
            </a:r>
            <a:r>
              <a:rPr lang="it-IT" dirty="0"/>
              <a:t> </a:t>
            </a:r>
            <a:r>
              <a:rPr lang="it-IT" dirty="0" err="1"/>
              <a:t>is</a:t>
            </a:r>
            <a:r>
              <a:rPr lang="it-IT" dirty="0"/>
              <a:t> a world </a:t>
            </a:r>
            <a:r>
              <a:rPr lang="it-IT" dirty="0" err="1"/>
              <a:t>problem</a:t>
            </a:r>
            <a:r>
              <a:rPr lang="it-IT" dirty="0"/>
              <a:t> </a:t>
            </a:r>
            <a:r>
              <a:rPr lang="it-IT" dirty="0" err="1"/>
              <a:t>that</a:t>
            </a:r>
            <a:r>
              <a:rPr lang="it-IT" dirty="0"/>
              <a:t> </a:t>
            </a:r>
            <a:r>
              <a:rPr lang="it-IT" dirty="0" err="1"/>
              <a:t>affects</a:t>
            </a:r>
            <a:r>
              <a:rPr lang="it-IT" dirty="0"/>
              <a:t> the </a:t>
            </a:r>
            <a:r>
              <a:rPr lang="it-IT" dirty="0" err="1"/>
              <a:t>quality</a:t>
            </a:r>
            <a:r>
              <a:rPr lang="it-IT" dirty="0"/>
              <a:t> of life, </a:t>
            </a:r>
            <a:r>
              <a:rPr lang="it-IT" dirty="0" err="1"/>
              <a:t>economic</a:t>
            </a:r>
            <a:r>
              <a:rPr lang="it-IT" dirty="0"/>
              <a:t> </a:t>
            </a:r>
            <a:r>
              <a:rPr lang="it-IT" dirty="0" err="1"/>
              <a:t>growth</a:t>
            </a:r>
            <a:r>
              <a:rPr lang="it-IT" dirty="0"/>
              <a:t> and </a:t>
            </a:r>
            <a:r>
              <a:rPr lang="it-IT" dirty="0" err="1"/>
              <a:t>reputation</a:t>
            </a:r>
            <a:r>
              <a:rPr lang="it-IT" dirty="0"/>
              <a:t> of a </a:t>
            </a:r>
            <a:r>
              <a:rPr lang="it-IT" dirty="0" err="1"/>
              <a:t>nation</a:t>
            </a:r>
            <a:r>
              <a:rPr lang="it-IT" dirty="0"/>
              <a:t>. </a:t>
            </a:r>
            <a:r>
              <a:rPr lang="it-IT" dirty="0" err="1"/>
              <a:t>Futhermore</a:t>
            </a:r>
            <a:r>
              <a:rPr lang="it-IT" dirty="0"/>
              <a:t>, </a:t>
            </a:r>
            <a:r>
              <a:rPr lang="it-IT" dirty="0" err="1"/>
              <a:t>it</a:t>
            </a:r>
            <a:r>
              <a:rPr lang="it-IT" dirty="0"/>
              <a:t> </a:t>
            </a:r>
            <a:r>
              <a:rPr lang="it-IT" dirty="0" err="1"/>
              <a:t>impacts</a:t>
            </a:r>
            <a:r>
              <a:rPr lang="it-IT" dirty="0"/>
              <a:t> over </a:t>
            </a:r>
            <a:r>
              <a:rPr lang="it-IT" dirty="0" err="1"/>
              <a:t>important</a:t>
            </a:r>
            <a:r>
              <a:rPr lang="it-IT" dirty="0"/>
              <a:t> </a:t>
            </a:r>
            <a:r>
              <a:rPr lang="it-IT" dirty="0" err="1"/>
              <a:t>life’s</a:t>
            </a:r>
            <a:r>
              <a:rPr lang="it-IT" dirty="0"/>
              <a:t> </a:t>
            </a:r>
            <a:r>
              <a:rPr lang="it-IT" dirty="0" err="1"/>
              <a:t>decision</a:t>
            </a:r>
            <a:r>
              <a:rPr lang="it-IT" dirty="0"/>
              <a:t> </a:t>
            </a:r>
            <a:r>
              <a:rPr lang="it-IT" dirty="0" err="1"/>
              <a:t>like</a:t>
            </a:r>
            <a:r>
              <a:rPr lang="it-IT" dirty="0"/>
              <a:t> </a:t>
            </a:r>
            <a:r>
              <a:rPr lang="it-IT" dirty="0" err="1"/>
              <a:t>moving</a:t>
            </a:r>
            <a:r>
              <a:rPr lang="it-IT" dirty="0"/>
              <a:t> to a new </a:t>
            </a:r>
            <a:r>
              <a:rPr lang="it-IT" dirty="0" err="1"/>
              <a:t>place</a:t>
            </a:r>
            <a:r>
              <a:rPr lang="it-IT" dirty="0"/>
              <a:t> to </a:t>
            </a:r>
            <a:r>
              <a:rPr lang="it-IT" dirty="0" err="1"/>
              <a:t>avoid</a:t>
            </a:r>
            <a:r>
              <a:rPr lang="it-IT" dirty="0"/>
              <a:t> </a:t>
            </a:r>
            <a:r>
              <a:rPr lang="it-IT" dirty="0" err="1"/>
              <a:t>dangerous</a:t>
            </a:r>
            <a:r>
              <a:rPr lang="it-IT" dirty="0"/>
              <a:t> </a:t>
            </a:r>
            <a:r>
              <a:rPr lang="it-IT" dirty="0" err="1"/>
              <a:t>areas</a:t>
            </a:r>
            <a:r>
              <a:rPr lang="it-IT" dirty="0"/>
              <a: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Tree>
    <p:extLst>
      <p:ext uri="{BB962C8B-B14F-4D97-AF65-F5344CB8AC3E}">
        <p14:creationId xmlns:p14="http://schemas.microsoft.com/office/powerpoint/2010/main" val="33639977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err="1">
                <a:solidFill>
                  <a:schemeClr val="tx1">
                    <a:lumMod val="85000"/>
                    <a:lumOff val="15000"/>
                  </a:schemeClr>
                </a:solidFill>
              </a:rPr>
              <a:t>Related</a:t>
            </a:r>
            <a:r>
              <a:rPr lang="it-IT" b="1" dirty="0">
                <a:solidFill>
                  <a:schemeClr val="tx1">
                    <a:lumMod val="85000"/>
                    <a:lumOff val="15000"/>
                  </a:schemeClr>
                </a:solidFill>
              </a:rPr>
              <a:t> </a:t>
            </a:r>
            <a:r>
              <a:rPr lang="it-IT" b="1" dirty="0" err="1">
                <a:solidFill>
                  <a:schemeClr val="tx1">
                    <a:lumMod val="85000"/>
                    <a:lumOff val="15000"/>
                  </a:schemeClr>
                </a:solidFill>
              </a:rPr>
              <a:t>works</a:t>
            </a:r>
            <a:endParaRPr lang="it-IT" b="1" dirty="0">
              <a:solidFill>
                <a:schemeClr val="tx1">
                  <a:lumMod val="85000"/>
                  <a:lumOff val="15000"/>
                </a:schemeClr>
              </a:solidFill>
            </a:endParaRP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203768"/>
            <a:ext cx="10515600" cy="4838218"/>
          </a:xfrm>
        </p:spPr>
        <p:txBody>
          <a:bodyPr>
            <a:normAutofit fontScale="77500" lnSpcReduction="20000"/>
          </a:bodyPr>
          <a:lstStyle/>
          <a:p>
            <a:r>
              <a:rPr lang="it-IT" sz="3600" b="1" dirty="0" err="1"/>
              <a:t>Similar</a:t>
            </a:r>
            <a:r>
              <a:rPr lang="it-IT" sz="3600" b="1" dirty="0"/>
              <a:t> </a:t>
            </a:r>
            <a:r>
              <a:rPr lang="it-IT" sz="3600" b="1" dirty="0" err="1"/>
              <a:t>technical</a:t>
            </a:r>
            <a:r>
              <a:rPr lang="it-IT" sz="3600" b="1" dirty="0"/>
              <a:t> </a:t>
            </a:r>
            <a:r>
              <a:rPr lang="it-IT" sz="3600" b="1" dirty="0" err="1"/>
              <a:t>solution</a:t>
            </a:r>
            <a:r>
              <a:rPr lang="it-IT" sz="3600" b="1" dirty="0"/>
              <a:t> and </a:t>
            </a:r>
            <a:r>
              <a:rPr lang="it-IT" sz="3600" b="1" dirty="0" err="1"/>
              <a:t>similar</a:t>
            </a:r>
            <a:r>
              <a:rPr lang="it-IT" sz="3600" b="1" dirty="0"/>
              <a:t> </a:t>
            </a:r>
            <a:r>
              <a:rPr lang="it-IT" sz="3600" b="1" dirty="0" err="1"/>
              <a:t>goals</a:t>
            </a:r>
            <a:r>
              <a:rPr lang="it-IT" sz="3600" b="1" dirty="0"/>
              <a:t>:</a:t>
            </a:r>
          </a:p>
          <a:p>
            <a:pPr marL="0" indent="0">
              <a:buNone/>
            </a:pPr>
            <a:endParaRPr lang="it-IT" sz="3800" b="1" dirty="0"/>
          </a:p>
          <a:p>
            <a:pPr>
              <a:buFont typeface="Courier New" panose="02070309020205020404" pitchFamily="49" charset="0"/>
              <a:buChar char="o"/>
            </a:pPr>
            <a:r>
              <a:rPr lang="it-IT" sz="3100" i="1" dirty="0"/>
              <a:t>Investigative Visual Analysis of Global </a:t>
            </a:r>
            <a:r>
              <a:rPr lang="it-IT" sz="3100" i="1" dirty="0" err="1"/>
              <a:t>Terrorism</a:t>
            </a:r>
            <a:r>
              <a:rPr lang="it-IT" sz="3100" i="1" dirty="0"/>
              <a:t> (2008) </a:t>
            </a:r>
          </a:p>
          <a:p>
            <a:pPr lvl="1">
              <a:buFontTx/>
              <a:buChar char="-"/>
            </a:pPr>
            <a:r>
              <a:rPr lang="it-IT" sz="2700" dirty="0"/>
              <a:t>A </a:t>
            </a:r>
            <a:r>
              <a:rPr lang="it-IT" sz="2700" dirty="0" err="1"/>
              <a:t>map</a:t>
            </a:r>
            <a:r>
              <a:rPr lang="it-IT" sz="2700" dirty="0"/>
              <a:t> and a </a:t>
            </a:r>
            <a:r>
              <a:rPr lang="it-IT" sz="2700" dirty="0" err="1"/>
              <a:t>temporal</a:t>
            </a:r>
            <a:r>
              <a:rPr lang="it-IT" sz="2700" dirty="0"/>
              <a:t> </a:t>
            </a:r>
            <a:r>
              <a:rPr lang="it-IT" sz="2700" dirty="0" err="1"/>
              <a:t>view</a:t>
            </a:r>
            <a:r>
              <a:rPr lang="it-IT" sz="2700" dirty="0"/>
              <a:t> to </a:t>
            </a:r>
            <a:r>
              <a:rPr lang="it-IT" sz="2700" dirty="0" err="1"/>
              <a:t>visualize</a:t>
            </a:r>
            <a:r>
              <a:rPr lang="it-IT" sz="2700" dirty="0"/>
              <a:t> </a:t>
            </a:r>
            <a:r>
              <a:rPr lang="it-IT" sz="2700" dirty="0" err="1"/>
              <a:t>where</a:t>
            </a:r>
            <a:r>
              <a:rPr lang="it-IT" sz="2700" dirty="0"/>
              <a:t> and </a:t>
            </a:r>
            <a:r>
              <a:rPr lang="it-IT" sz="2700" dirty="0" err="1"/>
              <a:t>when</a:t>
            </a:r>
            <a:r>
              <a:rPr lang="it-IT" sz="2700" dirty="0"/>
              <a:t> </a:t>
            </a:r>
            <a:r>
              <a:rPr lang="it-IT" sz="2700" dirty="0" err="1"/>
              <a:t>were</a:t>
            </a:r>
            <a:r>
              <a:rPr lang="it-IT" sz="2700" dirty="0"/>
              <a:t> the </a:t>
            </a:r>
            <a:r>
              <a:rPr lang="it-IT" sz="2700" dirty="0" err="1"/>
              <a:t>attacks</a:t>
            </a:r>
            <a:r>
              <a:rPr lang="it-IT" sz="2700" dirty="0"/>
              <a:t> </a:t>
            </a:r>
            <a:r>
              <a:rPr lang="it-IT" sz="2700" dirty="0" err="1"/>
              <a:t>were</a:t>
            </a:r>
            <a:r>
              <a:rPr lang="it-IT" sz="2700" dirty="0"/>
              <a:t> made.</a:t>
            </a:r>
          </a:p>
          <a:p>
            <a:pPr lvl="1">
              <a:buFontTx/>
              <a:buChar char="-"/>
            </a:pPr>
            <a:r>
              <a:rPr lang="it-IT" sz="2700" dirty="0"/>
              <a:t>Interactive </a:t>
            </a:r>
            <a:r>
              <a:rPr lang="it-IT" sz="2700" dirty="0" err="1"/>
              <a:t>filtering</a:t>
            </a:r>
            <a:r>
              <a:rPr lang="it-IT" sz="2700" dirty="0"/>
              <a:t> </a:t>
            </a:r>
            <a:r>
              <a:rPr lang="it-IT" sz="2700" dirty="0" err="1"/>
              <a:t>panels</a:t>
            </a:r>
            <a:r>
              <a:rPr lang="it-IT" sz="2700" dirty="0"/>
              <a:t>, </a:t>
            </a:r>
            <a:r>
              <a:rPr lang="it-IT" sz="2700" dirty="0" err="1"/>
              <a:t>which</a:t>
            </a:r>
            <a:r>
              <a:rPr lang="it-IT" sz="2700" dirty="0"/>
              <a:t> use </a:t>
            </a:r>
            <a:r>
              <a:rPr lang="it-IT" sz="2700" dirty="0" err="1"/>
              <a:t>dimensions</a:t>
            </a:r>
            <a:r>
              <a:rPr lang="it-IT" sz="2700" dirty="0"/>
              <a:t> in the GTD to </a:t>
            </a:r>
            <a:r>
              <a:rPr lang="it-IT" sz="2700" dirty="0" err="1"/>
              <a:t>filter</a:t>
            </a:r>
            <a:r>
              <a:rPr lang="it-IT" sz="2700" dirty="0"/>
              <a:t> </a:t>
            </a:r>
            <a:r>
              <a:rPr lang="it-IT" sz="2700" dirty="0" err="1"/>
              <a:t>events</a:t>
            </a:r>
            <a:r>
              <a:rPr lang="it-IT" sz="2700" dirty="0"/>
              <a:t> in the </a:t>
            </a:r>
            <a:r>
              <a:rPr lang="it-IT" sz="2700" dirty="0" err="1"/>
              <a:t>views</a:t>
            </a:r>
            <a:r>
              <a:rPr lang="it-IT" sz="2700" dirty="0"/>
              <a:t>. The </a:t>
            </a:r>
            <a:r>
              <a:rPr lang="it-IT" sz="2700" dirty="0" err="1"/>
              <a:t>possible</a:t>
            </a:r>
            <a:r>
              <a:rPr lang="it-IT" sz="2700" dirty="0"/>
              <a:t> </a:t>
            </a:r>
            <a:r>
              <a:rPr lang="it-IT" sz="2700" dirty="0" err="1"/>
              <a:t>combinations</a:t>
            </a:r>
            <a:r>
              <a:rPr lang="it-IT" sz="2700" dirty="0"/>
              <a:t> in the </a:t>
            </a:r>
            <a:r>
              <a:rPr lang="it-IT" sz="2700" dirty="0" err="1"/>
              <a:t>activity</a:t>
            </a:r>
            <a:r>
              <a:rPr lang="it-IT" sz="2700" dirty="0"/>
              <a:t> panel </a:t>
            </a:r>
            <a:r>
              <a:rPr lang="it-IT" sz="2700" dirty="0" err="1"/>
              <a:t>allows</a:t>
            </a:r>
            <a:r>
              <a:rPr lang="it-IT" sz="2700" dirty="0"/>
              <a:t> the </a:t>
            </a:r>
            <a:r>
              <a:rPr lang="it-IT" sz="2700" dirty="0" err="1"/>
              <a:t>analyst</a:t>
            </a:r>
            <a:r>
              <a:rPr lang="it-IT" sz="2700" dirty="0"/>
              <a:t> to </a:t>
            </a:r>
            <a:r>
              <a:rPr lang="it-IT" sz="2700" dirty="0" err="1"/>
              <a:t>filter</a:t>
            </a:r>
            <a:r>
              <a:rPr lang="it-IT" sz="2700" dirty="0"/>
              <a:t> and </a:t>
            </a:r>
            <a:r>
              <a:rPr lang="it-IT" sz="2700" dirty="0" err="1"/>
              <a:t>identify</a:t>
            </a:r>
            <a:r>
              <a:rPr lang="it-IT" sz="2700" dirty="0"/>
              <a:t> </a:t>
            </a:r>
            <a:r>
              <a:rPr lang="it-IT" sz="2700" dirty="0" err="1"/>
              <a:t>terrorist</a:t>
            </a:r>
            <a:r>
              <a:rPr lang="it-IT" sz="2700" dirty="0"/>
              <a:t> </a:t>
            </a:r>
            <a:r>
              <a:rPr lang="it-IT" sz="2700" dirty="0" err="1"/>
              <a:t>event</a:t>
            </a:r>
            <a:r>
              <a:rPr lang="it-IT" sz="2700" dirty="0"/>
              <a:t>. </a:t>
            </a:r>
          </a:p>
          <a:p>
            <a:pPr lvl="1">
              <a:buFontTx/>
              <a:buChar char="-"/>
            </a:pPr>
            <a:endParaRPr lang="it-IT" dirty="0"/>
          </a:p>
          <a:p>
            <a:pPr marL="457200" lvl="1" indent="0">
              <a:buNone/>
            </a:pPr>
            <a:endParaRPr lang="it-IT" dirty="0"/>
          </a:p>
          <a:p>
            <a:pPr>
              <a:buFont typeface="Courier New" panose="02070309020205020404" pitchFamily="49" charset="0"/>
              <a:buChar char="o"/>
            </a:pPr>
            <a:r>
              <a:rPr lang="it-IT" sz="3100" i="1" dirty="0" err="1"/>
              <a:t>Visualizing</a:t>
            </a:r>
            <a:r>
              <a:rPr lang="it-IT" sz="3100" i="1" dirty="0"/>
              <a:t> </a:t>
            </a:r>
            <a:r>
              <a:rPr lang="it-IT" sz="3100" i="1" dirty="0" err="1"/>
              <a:t>patterns</a:t>
            </a:r>
            <a:r>
              <a:rPr lang="it-IT" sz="3100" i="1" dirty="0"/>
              <a:t> in a global </a:t>
            </a:r>
            <a:r>
              <a:rPr lang="it-IT" sz="3100" i="1" dirty="0" err="1"/>
              <a:t>terrorism</a:t>
            </a:r>
            <a:r>
              <a:rPr lang="it-IT" sz="3100" i="1" dirty="0"/>
              <a:t> </a:t>
            </a:r>
            <a:r>
              <a:rPr lang="it-IT" sz="3100" i="1" dirty="0" err="1"/>
              <a:t>incident</a:t>
            </a:r>
            <a:r>
              <a:rPr lang="it-IT" sz="3100" i="1" dirty="0"/>
              <a:t> database (2007) </a:t>
            </a:r>
          </a:p>
          <a:p>
            <a:pPr lvl="1">
              <a:buFontTx/>
              <a:buChar char="-"/>
            </a:pPr>
            <a:r>
              <a:rPr lang="it-IT" sz="2700" dirty="0"/>
              <a:t>A </a:t>
            </a:r>
            <a:r>
              <a:rPr lang="it-IT" sz="2700" dirty="0" err="1"/>
              <a:t>unified</a:t>
            </a:r>
            <a:r>
              <a:rPr lang="it-IT" sz="2700" dirty="0"/>
              <a:t> </a:t>
            </a:r>
            <a:r>
              <a:rPr lang="it-IT" sz="2700" dirty="0" err="1"/>
              <a:t>visualization</a:t>
            </a:r>
            <a:r>
              <a:rPr lang="it-IT" sz="2700" dirty="0"/>
              <a:t> </a:t>
            </a:r>
            <a:r>
              <a:rPr lang="it-IT" sz="2700" dirty="0" err="1"/>
              <a:t>environment</a:t>
            </a:r>
            <a:r>
              <a:rPr lang="it-IT" sz="2700" dirty="0"/>
              <a:t> </a:t>
            </a:r>
            <a:r>
              <a:rPr lang="it-IT" sz="2700" dirty="0" err="1"/>
              <a:t>that</a:t>
            </a:r>
            <a:r>
              <a:rPr lang="it-IT" sz="2700" dirty="0"/>
              <a:t> </a:t>
            </a:r>
            <a:r>
              <a:rPr lang="it-IT" sz="2700" dirty="0" err="1"/>
              <a:t>is</a:t>
            </a:r>
            <a:r>
              <a:rPr lang="it-IT" sz="2700" dirty="0"/>
              <a:t> </a:t>
            </a:r>
            <a:r>
              <a:rPr lang="it-IT" sz="2700" dirty="0" err="1"/>
              <a:t>able</a:t>
            </a:r>
            <a:r>
              <a:rPr lang="it-IT" sz="2700" dirty="0"/>
              <a:t> to </a:t>
            </a:r>
            <a:r>
              <a:rPr lang="it-IT" sz="2700" dirty="0" err="1"/>
              <a:t>present</a:t>
            </a:r>
            <a:r>
              <a:rPr lang="it-IT" sz="2700" dirty="0"/>
              <a:t> </a:t>
            </a:r>
            <a:r>
              <a:rPr lang="it-IT" sz="2700" dirty="0" err="1"/>
              <a:t>various</a:t>
            </a:r>
            <a:r>
              <a:rPr lang="it-IT" sz="2700" dirty="0"/>
              <a:t> </a:t>
            </a:r>
            <a:r>
              <a:rPr lang="it-IT" sz="2700" dirty="0" err="1"/>
              <a:t>types</a:t>
            </a:r>
            <a:r>
              <a:rPr lang="it-IT" sz="2700" dirty="0"/>
              <a:t> of </a:t>
            </a:r>
            <a:r>
              <a:rPr lang="it-IT" sz="2700" dirty="0" err="1"/>
              <a:t>patterns</a:t>
            </a:r>
            <a:r>
              <a:rPr lang="it-IT" sz="2700" dirty="0"/>
              <a:t> and </a:t>
            </a:r>
            <a:r>
              <a:rPr lang="it-IT" sz="2700" dirty="0" err="1"/>
              <a:t>thus</a:t>
            </a:r>
            <a:r>
              <a:rPr lang="it-IT" sz="2700" dirty="0"/>
              <a:t> to facilitate </a:t>
            </a:r>
            <a:r>
              <a:rPr lang="it-IT" sz="2700" dirty="0" err="1"/>
              <a:t>explorations</a:t>
            </a:r>
            <a:r>
              <a:rPr lang="it-IT" sz="2700" dirty="0"/>
              <a:t> of the </a:t>
            </a:r>
            <a:r>
              <a:rPr lang="it-IT" sz="2700" dirty="0" err="1"/>
              <a:t>incident</a:t>
            </a:r>
            <a:r>
              <a:rPr lang="it-IT" sz="2700" dirty="0"/>
              <a:t> data from </a:t>
            </a:r>
            <a:r>
              <a:rPr lang="it-IT" sz="2700" dirty="0" err="1"/>
              <a:t>different</a:t>
            </a:r>
            <a:r>
              <a:rPr lang="it-IT" sz="2700" dirty="0"/>
              <a:t> </a:t>
            </a:r>
            <a:r>
              <a:rPr lang="it-IT" sz="2700" dirty="0" err="1"/>
              <a:t>perspectives</a:t>
            </a:r>
            <a:r>
              <a:rPr lang="it-IT" sz="2700" dirty="0"/>
              <a:t>. </a:t>
            </a:r>
          </a:p>
          <a:p>
            <a:pPr lvl="1">
              <a:buFontTx/>
              <a:buChar char="-"/>
            </a:pPr>
            <a:r>
              <a:rPr lang="it-IT" sz="2700" dirty="0"/>
              <a:t>Special </a:t>
            </a:r>
            <a:r>
              <a:rPr lang="it-IT" sz="2700" dirty="0" err="1"/>
              <a:t>attention</a:t>
            </a:r>
            <a:r>
              <a:rPr lang="it-IT" sz="2700" dirty="0"/>
              <a:t> </a:t>
            </a:r>
            <a:r>
              <a:rPr lang="it-IT" sz="2700" dirty="0" err="1"/>
              <a:t>is</a:t>
            </a:r>
            <a:r>
              <a:rPr lang="it-IT" sz="2700" dirty="0"/>
              <a:t> </a:t>
            </a:r>
            <a:r>
              <a:rPr lang="it-IT" sz="2700" dirty="0" err="1"/>
              <a:t>devoted</a:t>
            </a:r>
            <a:r>
              <a:rPr lang="it-IT" sz="2700" dirty="0"/>
              <a:t> to the </a:t>
            </a:r>
            <a:r>
              <a:rPr lang="it-IT" sz="2700" dirty="0" err="1"/>
              <a:t>application-specific</a:t>
            </a:r>
            <a:r>
              <a:rPr lang="it-IT" sz="2700" dirty="0"/>
              <a:t> data </a:t>
            </a:r>
            <a:r>
              <a:rPr lang="it-IT" sz="2700" dirty="0" err="1"/>
              <a:t>analysis</a:t>
            </a:r>
            <a:r>
              <a:rPr lang="it-IT" sz="2700" dirty="0"/>
              <a:t> </a:t>
            </a:r>
            <a:r>
              <a:rPr lang="it-IT" sz="2700" dirty="0" err="1"/>
              <a:t>process</a:t>
            </a:r>
            <a:r>
              <a:rPr lang="it-IT" sz="2700" dirty="0"/>
              <a:t>, from data compilation, </a:t>
            </a:r>
            <a:r>
              <a:rPr lang="it-IT" sz="2700" dirty="0" err="1"/>
              <a:t>geocoding</a:t>
            </a:r>
            <a:r>
              <a:rPr lang="it-IT" sz="2700" dirty="0"/>
              <a:t>, </a:t>
            </a:r>
            <a:r>
              <a:rPr lang="it-IT" sz="2700" dirty="0" err="1"/>
              <a:t>preprocessing</a:t>
            </a:r>
            <a:r>
              <a:rPr lang="it-IT" sz="2700" dirty="0"/>
              <a:t>, and </a:t>
            </a:r>
            <a:r>
              <a:rPr lang="it-IT" sz="2700" dirty="0" err="1"/>
              <a:t>transformation</a:t>
            </a:r>
            <a:r>
              <a:rPr lang="it-IT" sz="2700" dirty="0"/>
              <a:t>, </a:t>
            </a:r>
            <a:r>
              <a:rPr lang="it-IT" sz="2700" dirty="0" err="1"/>
              <a:t>through</a:t>
            </a:r>
            <a:r>
              <a:rPr lang="it-IT" sz="2700" dirty="0"/>
              <a:t> </a:t>
            </a:r>
            <a:r>
              <a:rPr lang="it-IT" sz="2700" dirty="0" err="1"/>
              <a:t>customization</a:t>
            </a:r>
            <a:r>
              <a:rPr lang="it-IT" sz="2700" dirty="0"/>
              <a:t> and </a:t>
            </a:r>
            <a:r>
              <a:rPr lang="it-IT" sz="2700" dirty="0" err="1"/>
              <a:t>configuration</a:t>
            </a:r>
            <a:r>
              <a:rPr lang="it-IT" sz="2700" dirty="0"/>
              <a:t> of </a:t>
            </a:r>
            <a:r>
              <a:rPr lang="it-IT" sz="2700" dirty="0" err="1"/>
              <a:t>visualization</a:t>
            </a:r>
            <a:r>
              <a:rPr lang="it-IT" sz="2700" dirty="0"/>
              <a:t> </a:t>
            </a:r>
            <a:r>
              <a:rPr lang="it-IT" sz="2700" dirty="0" err="1"/>
              <a:t>components</a:t>
            </a:r>
            <a:r>
              <a:rPr lang="it-IT" sz="2700" dirty="0"/>
              <a:t>, to the </a:t>
            </a:r>
            <a:r>
              <a:rPr lang="it-IT" sz="2700" dirty="0" err="1"/>
              <a:t>interpretation</a:t>
            </a:r>
            <a:r>
              <a:rPr lang="it-IT" sz="2700" dirty="0"/>
              <a:t> and </a:t>
            </a:r>
            <a:r>
              <a:rPr lang="it-IT" sz="2700" dirty="0" err="1"/>
              <a:t>presentation</a:t>
            </a:r>
            <a:r>
              <a:rPr lang="it-IT" sz="2700" dirty="0"/>
              <a:t> of </a:t>
            </a:r>
            <a:r>
              <a:rPr lang="it-IT" sz="2700" dirty="0" err="1"/>
              <a:t>discovered</a:t>
            </a:r>
            <a:r>
              <a:rPr lang="it-IT" sz="2700" dirty="0"/>
              <a:t> </a:t>
            </a:r>
            <a:r>
              <a:rPr lang="it-IT" sz="2700" dirty="0" err="1"/>
              <a:t>patterns</a:t>
            </a:r>
            <a:r>
              <a:rPr lang="it-IT" sz="2700" dirty="0"/>
              <a:t>.</a:t>
            </a:r>
          </a:p>
          <a:p>
            <a:endParaRPr lang="it-IT" dirty="0"/>
          </a:p>
          <a:p>
            <a:endParaRPr lang="it-IT" dirty="0"/>
          </a:p>
          <a:p>
            <a:pPr marL="0" indent="0">
              <a:buNone/>
            </a:pPr>
            <a:endParaRPr lang="en-GB" dirty="0"/>
          </a:p>
        </p:txBody>
      </p:sp>
    </p:spTree>
    <p:extLst>
      <p:ext uri="{BB962C8B-B14F-4D97-AF65-F5344CB8AC3E}">
        <p14:creationId xmlns:p14="http://schemas.microsoft.com/office/powerpoint/2010/main" val="2829571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err="1">
                <a:solidFill>
                  <a:schemeClr val="tx1">
                    <a:lumMod val="85000"/>
                    <a:lumOff val="15000"/>
                  </a:schemeClr>
                </a:solidFill>
              </a:rPr>
              <a:t>Related</a:t>
            </a:r>
            <a:r>
              <a:rPr lang="it-IT" b="1" dirty="0">
                <a:solidFill>
                  <a:schemeClr val="tx1">
                    <a:lumMod val="85000"/>
                    <a:lumOff val="15000"/>
                  </a:schemeClr>
                </a:solidFill>
              </a:rPr>
              <a:t> </a:t>
            </a:r>
            <a:r>
              <a:rPr lang="it-IT" b="1" dirty="0" err="1">
                <a:solidFill>
                  <a:schemeClr val="tx1">
                    <a:lumMod val="85000"/>
                    <a:lumOff val="15000"/>
                  </a:schemeClr>
                </a:solidFill>
              </a:rPr>
              <a:t>works</a:t>
            </a:r>
            <a:endParaRPr lang="it-IT" b="1" dirty="0">
              <a:solidFill>
                <a:schemeClr val="tx1">
                  <a:lumMod val="85000"/>
                  <a:lumOff val="15000"/>
                </a:schemeClr>
              </a:solidFill>
            </a:endParaRP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226076"/>
            <a:ext cx="10515600" cy="4188134"/>
          </a:xfrm>
        </p:spPr>
        <p:txBody>
          <a:bodyPr>
            <a:normAutofit lnSpcReduction="10000"/>
          </a:bodyPr>
          <a:lstStyle/>
          <a:p>
            <a:endParaRPr lang="it-IT" sz="3000" b="1" dirty="0"/>
          </a:p>
          <a:p>
            <a:r>
              <a:rPr lang="it-IT" sz="3000" b="1" dirty="0" err="1"/>
              <a:t>Similar</a:t>
            </a:r>
            <a:r>
              <a:rPr lang="it-IT" sz="3000" b="1" dirty="0"/>
              <a:t> </a:t>
            </a:r>
            <a:r>
              <a:rPr lang="it-IT" sz="3000" b="1" dirty="0" err="1"/>
              <a:t>dataset</a:t>
            </a:r>
            <a:r>
              <a:rPr lang="it-IT" sz="3000" b="1" dirty="0"/>
              <a:t>:</a:t>
            </a:r>
            <a:endParaRPr lang="it-IT" sz="3800" b="1" dirty="0"/>
          </a:p>
          <a:p>
            <a:pPr lvl="1">
              <a:buFont typeface="Courier New" panose="02070309020205020404" pitchFamily="49" charset="0"/>
              <a:buChar char="o"/>
            </a:pPr>
            <a:r>
              <a:rPr lang="it-IT" dirty="0" err="1"/>
              <a:t>Terrorist</a:t>
            </a:r>
            <a:r>
              <a:rPr lang="it-IT" dirty="0"/>
              <a:t> Attacks in the U.S. </a:t>
            </a:r>
            <a:r>
              <a:rPr lang="it-IT" dirty="0" err="1"/>
              <a:t>between</a:t>
            </a:r>
            <a:r>
              <a:rPr lang="it-IT" dirty="0"/>
              <a:t> 1970 and 2013: Data from the GTD </a:t>
            </a:r>
            <a:r>
              <a:rPr lang="it-IT" sz="2700" i="1" dirty="0"/>
              <a:t>(2014) </a:t>
            </a:r>
          </a:p>
          <a:p>
            <a:pPr marL="457200" lvl="1" indent="0">
              <a:buNone/>
            </a:pPr>
            <a:endParaRPr lang="it-IT" sz="2700" i="1" dirty="0"/>
          </a:p>
          <a:p>
            <a:pPr lvl="1">
              <a:buFont typeface="Courier New" panose="02070309020205020404" pitchFamily="49" charset="0"/>
              <a:buChar char="o"/>
            </a:pPr>
            <a:r>
              <a:rPr lang="it-IT" dirty="0" err="1"/>
              <a:t>Overview</a:t>
            </a:r>
            <a:r>
              <a:rPr lang="it-IT" dirty="0"/>
              <a:t>: </a:t>
            </a:r>
            <a:r>
              <a:rPr lang="it-IT" dirty="0" err="1"/>
              <a:t>Terrorism</a:t>
            </a:r>
            <a:r>
              <a:rPr lang="it-IT" dirty="0"/>
              <a:t> in 2014. (2015)</a:t>
            </a:r>
            <a:endParaRPr lang="it-IT" b="1" dirty="0"/>
          </a:p>
          <a:p>
            <a:pPr marL="457200" lvl="1" indent="0">
              <a:buNone/>
            </a:pPr>
            <a:endParaRPr lang="it-IT" dirty="0"/>
          </a:p>
          <a:p>
            <a:r>
              <a:rPr lang="it-IT" sz="3000" b="1" dirty="0"/>
              <a:t>Online </a:t>
            </a:r>
            <a:r>
              <a:rPr lang="it-IT" sz="3000" b="1" dirty="0" err="1"/>
              <a:t>tool</a:t>
            </a:r>
            <a:r>
              <a:rPr lang="it-IT" sz="3000" b="1" dirty="0"/>
              <a:t> with </a:t>
            </a:r>
            <a:r>
              <a:rPr lang="it-IT" sz="3000" b="1" dirty="0" err="1"/>
              <a:t>similar</a:t>
            </a:r>
            <a:r>
              <a:rPr lang="it-IT" sz="3000" b="1" dirty="0"/>
              <a:t> </a:t>
            </a:r>
            <a:r>
              <a:rPr lang="it-IT" sz="3000" b="1" dirty="0" err="1"/>
              <a:t>purpose</a:t>
            </a:r>
            <a:r>
              <a:rPr lang="it-IT" sz="3000" b="1" dirty="0"/>
              <a:t>:</a:t>
            </a:r>
            <a:endParaRPr lang="it-IT" sz="3800" b="1" dirty="0"/>
          </a:p>
          <a:p>
            <a:pPr lvl="1">
              <a:buFont typeface="Courier New" panose="02070309020205020404" pitchFamily="49" charset="0"/>
              <a:buChar char="o"/>
            </a:pPr>
            <a:r>
              <a:rPr lang="it-IT" dirty="0"/>
              <a:t>Vision of </a:t>
            </a:r>
            <a:r>
              <a:rPr lang="it-IT" dirty="0" err="1"/>
              <a:t>Humanity</a:t>
            </a:r>
            <a:endParaRPr lang="it-IT" dirty="0"/>
          </a:p>
          <a:p>
            <a:pPr marL="457200" lvl="1" indent="0">
              <a:buNone/>
            </a:pPr>
            <a:r>
              <a:rPr lang="it-IT" sz="2700" i="1" dirty="0"/>
              <a:t>	- Global </a:t>
            </a:r>
            <a:r>
              <a:rPr lang="it-IT" sz="2700" i="1" dirty="0" err="1"/>
              <a:t>terrorism</a:t>
            </a:r>
            <a:r>
              <a:rPr lang="it-IT" sz="2700" i="1" dirty="0"/>
              <a:t> </a:t>
            </a:r>
            <a:r>
              <a:rPr lang="it-IT" sz="2700" i="1" dirty="0" err="1"/>
              <a:t>index</a:t>
            </a:r>
            <a:r>
              <a:rPr lang="it-IT" sz="2700" i="1" dirty="0"/>
              <a:t>: </a:t>
            </a:r>
            <a:r>
              <a:rPr lang="it-IT" sz="2700" i="1" dirty="0" err="1"/>
              <a:t>measauring</a:t>
            </a:r>
            <a:r>
              <a:rPr lang="it-IT" sz="2700" i="1" dirty="0"/>
              <a:t> the impact of </a:t>
            </a:r>
            <a:r>
              <a:rPr lang="it-IT" sz="2700" i="1" dirty="0" err="1"/>
              <a:t>terrorism</a:t>
            </a:r>
            <a:r>
              <a:rPr lang="it-IT" sz="2700" i="1" dirty="0"/>
              <a:t>  </a:t>
            </a:r>
            <a:endParaRPr lang="it-IT" sz="2700" dirty="0"/>
          </a:p>
          <a:p>
            <a:endParaRPr lang="it-IT" dirty="0"/>
          </a:p>
          <a:p>
            <a:endParaRPr lang="it-IT" dirty="0"/>
          </a:p>
          <a:p>
            <a:pPr marL="0" indent="0">
              <a:buNone/>
            </a:pPr>
            <a:endParaRPr lang="en-GB" dirty="0"/>
          </a:p>
        </p:txBody>
      </p:sp>
    </p:spTree>
    <p:extLst>
      <p:ext uri="{BB962C8B-B14F-4D97-AF65-F5344CB8AC3E}">
        <p14:creationId xmlns:p14="http://schemas.microsoft.com/office/powerpoint/2010/main" val="3545205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0"/>
            <a:ext cx="10515600" cy="1325563"/>
          </a:xfrm>
        </p:spPr>
        <p:txBody>
          <a:bodyPr/>
          <a:lstStyle/>
          <a:p>
            <a:r>
              <a:rPr lang="it-IT" b="1" dirty="0" err="1">
                <a:solidFill>
                  <a:schemeClr val="tx1">
                    <a:lumMod val="85000"/>
                    <a:lumOff val="15000"/>
                  </a:schemeClr>
                </a:solidFill>
              </a:rPr>
              <a:t>Our</a:t>
            </a:r>
            <a:r>
              <a:rPr lang="it-IT" b="1" dirty="0">
                <a:solidFill>
                  <a:schemeClr val="tx1">
                    <a:lumMod val="85000"/>
                    <a:lumOff val="15000"/>
                  </a:schemeClr>
                </a:solidFill>
              </a:rPr>
              <a:t> goal</a:t>
            </a:r>
          </a:p>
        </p:txBody>
      </p:sp>
      <p:sp>
        <p:nvSpPr>
          <p:cNvPr id="3" name="Segnaposto contenuto 2">
            <a:extLst>
              <a:ext uri="{FF2B5EF4-FFF2-40B4-BE49-F238E27FC236}">
                <a16:creationId xmlns:a16="http://schemas.microsoft.com/office/drawing/2014/main" id="{FEA0A8C9-831D-2549-A988-5F07F5E2EBCA}"/>
              </a:ext>
            </a:extLst>
          </p:cNvPr>
          <p:cNvSpPr>
            <a:spLocks noGrp="1"/>
          </p:cNvSpPr>
          <p:nvPr>
            <p:ph idx="1"/>
          </p:nvPr>
        </p:nvSpPr>
        <p:spPr>
          <a:xfrm>
            <a:off x="838200" y="1647694"/>
            <a:ext cx="10515600" cy="4207136"/>
          </a:xfrm>
        </p:spPr>
        <p:txBody>
          <a:bodyPr>
            <a:normAutofit/>
          </a:bodyPr>
          <a:lstStyle/>
          <a:p>
            <a:r>
              <a:rPr lang="it-IT" dirty="0"/>
              <a:t> </a:t>
            </a:r>
            <a:r>
              <a:rPr lang="it-IT" dirty="0" err="1"/>
              <a:t>Allow</a:t>
            </a:r>
            <a:r>
              <a:rPr lang="it-IT" dirty="0"/>
              <a:t> the </a:t>
            </a:r>
            <a:r>
              <a:rPr lang="it-IT" dirty="0" err="1"/>
              <a:t>user</a:t>
            </a:r>
            <a:r>
              <a:rPr lang="it-IT" dirty="0"/>
              <a:t> to </a:t>
            </a:r>
            <a:r>
              <a:rPr lang="it-IT" dirty="0" err="1"/>
              <a:t>obtain</a:t>
            </a:r>
            <a:r>
              <a:rPr lang="it-IT" dirty="0"/>
              <a:t> </a:t>
            </a:r>
            <a:r>
              <a:rPr lang="it-IT" b="1" dirty="0"/>
              <a:t>information</a:t>
            </a:r>
            <a:r>
              <a:rPr lang="it-IT" dirty="0"/>
              <a:t> and </a:t>
            </a:r>
            <a:r>
              <a:rPr lang="it-IT" b="1" dirty="0" err="1"/>
              <a:t>evaluate</a:t>
            </a:r>
            <a:r>
              <a:rPr lang="it-IT" dirty="0"/>
              <a:t> </a:t>
            </a:r>
            <a:r>
              <a:rPr lang="it-IT" dirty="0" err="1"/>
              <a:t>how</a:t>
            </a:r>
            <a:r>
              <a:rPr lang="it-IT" dirty="0"/>
              <a:t> </a:t>
            </a:r>
            <a:r>
              <a:rPr lang="it-IT" dirty="0" err="1"/>
              <a:t>this</a:t>
            </a:r>
            <a:r>
              <a:rPr lang="it-IT" dirty="0"/>
              <a:t> </a:t>
            </a:r>
            <a:r>
              <a:rPr lang="it-IT" dirty="0" err="1"/>
              <a:t>problem</a:t>
            </a:r>
            <a:r>
              <a:rPr lang="it-IT" dirty="0"/>
              <a:t> </a:t>
            </a:r>
            <a:r>
              <a:rPr lang="it-IT" dirty="0" err="1"/>
              <a:t>has</a:t>
            </a:r>
            <a:r>
              <a:rPr lang="it-IT" dirty="0"/>
              <a:t> </a:t>
            </a:r>
            <a:r>
              <a:rPr lang="it-IT" dirty="0" err="1"/>
              <a:t>developed</a:t>
            </a:r>
            <a:r>
              <a:rPr lang="it-IT" dirty="0"/>
              <a:t> over the </a:t>
            </a:r>
            <a:r>
              <a:rPr lang="it-IT" dirty="0" err="1"/>
              <a:t>years</a:t>
            </a:r>
            <a:r>
              <a:rPr lang="it-IT" dirty="0"/>
              <a:t> and in </a:t>
            </a:r>
            <a:r>
              <a:rPr lang="it-IT" dirty="0" err="1"/>
              <a:t>which</a:t>
            </a:r>
            <a:r>
              <a:rPr lang="it-IT" dirty="0"/>
              <a:t> </a:t>
            </a:r>
            <a:r>
              <a:rPr lang="it-IT" dirty="0" err="1"/>
              <a:t>forms</a:t>
            </a:r>
            <a:r>
              <a:rPr lang="it-IT" dirty="0"/>
              <a:t> </a:t>
            </a:r>
            <a:r>
              <a:rPr lang="it-IT" dirty="0" err="1"/>
              <a:t>it</a:t>
            </a:r>
            <a:r>
              <a:rPr lang="it-IT" dirty="0"/>
              <a:t> </a:t>
            </a:r>
            <a:r>
              <a:rPr lang="it-IT" dirty="0" err="1"/>
              <a:t>has</a:t>
            </a:r>
            <a:r>
              <a:rPr lang="it-IT" dirty="0"/>
              <a:t> </a:t>
            </a:r>
            <a:r>
              <a:rPr lang="it-IT" dirty="0" err="1"/>
              <a:t>expressed</a:t>
            </a:r>
            <a:r>
              <a:rPr lang="it-IT" dirty="0"/>
              <a:t> </a:t>
            </a:r>
            <a:r>
              <a:rPr lang="it-IT" dirty="0" err="1"/>
              <a:t>itself</a:t>
            </a:r>
            <a:r>
              <a:rPr lang="it-IT" dirty="0"/>
              <a:t>. In </a:t>
            </a:r>
            <a:r>
              <a:rPr lang="it-IT" dirty="0" err="1"/>
              <a:t>order</a:t>
            </a:r>
            <a:r>
              <a:rPr lang="it-IT" dirty="0"/>
              <a:t> to do </a:t>
            </a:r>
            <a:r>
              <a:rPr lang="it-IT" dirty="0" err="1"/>
              <a:t>this</a:t>
            </a:r>
            <a:r>
              <a:rPr lang="it-IT" dirty="0"/>
              <a:t>, </a:t>
            </a:r>
            <a:r>
              <a:rPr lang="it-IT" dirty="0" err="1"/>
              <a:t>we</a:t>
            </a:r>
            <a:r>
              <a:rPr lang="it-IT" dirty="0"/>
              <a:t> </a:t>
            </a:r>
            <a:r>
              <a:rPr lang="it-IT" dirty="0" err="1"/>
              <a:t>have</a:t>
            </a:r>
            <a:r>
              <a:rPr lang="it-IT" dirty="0"/>
              <a:t> </a:t>
            </a:r>
            <a:r>
              <a:rPr lang="it-IT" dirty="0" err="1"/>
              <a:t>focused</a:t>
            </a:r>
            <a:r>
              <a:rPr lang="it-IT" dirty="0"/>
              <a:t> </a:t>
            </a:r>
            <a:r>
              <a:rPr lang="it-IT" dirty="0" err="1"/>
              <a:t>our</a:t>
            </a:r>
            <a:r>
              <a:rPr lang="it-IT" dirty="0"/>
              <a:t> </a:t>
            </a:r>
            <a:r>
              <a:rPr lang="it-IT" dirty="0" err="1"/>
              <a:t>attention</a:t>
            </a:r>
            <a:r>
              <a:rPr lang="it-IT" dirty="0"/>
              <a:t> on the </a:t>
            </a:r>
            <a:r>
              <a:rPr lang="it-IT" b="1" dirty="0"/>
              <a:t>5</a:t>
            </a:r>
            <a:r>
              <a:rPr lang="it-IT" dirty="0"/>
              <a:t> </a:t>
            </a:r>
            <a:r>
              <a:rPr lang="it-IT" b="1" dirty="0" err="1"/>
              <a:t>W’s</a:t>
            </a:r>
            <a:r>
              <a:rPr lang="it-IT" dirty="0"/>
              <a:t>: </a:t>
            </a:r>
            <a:r>
              <a:rPr lang="it-IT" i="1" dirty="0" err="1"/>
              <a:t>who</a:t>
            </a:r>
            <a:r>
              <a:rPr lang="it-IT" i="1" dirty="0"/>
              <a:t>, </a:t>
            </a:r>
            <a:r>
              <a:rPr lang="it-IT" i="1" dirty="0" err="1"/>
              <a:t>why</a:t>
            </a:r>
            <a:r>
              <a:rPr lang="it-IT" i="1" dirty="0"/>
              <a:t>, </a:t>
            </a:r>
            <a:r>
              <a:rPr lang="it-IT" i="1" dirty="0" err="1"/>
              <a:t>where</a:t>
            </a:r>
            <a:r>
              <a:rPr lang="it-IT" i="1" dirty="0"/>
              <a:t>, </a:t>
            </a:r>
            <a:r>
              <a:rPr lang="it-IT" i="1" dirty="0" err="1"/>
              <a:t>when</a:t>
            </a:r>
            <a:r>
              <a:rPr lang="it-IT" i="1" dirty="0"/>
              <a:t>, </a:t>
            </a:r>
            <a:r>
              <a:rPr lang="it-IT" i="1" dirty="0" err="1"/>
              <a:t>what</a:t>
            </a:r>
            <a:r>
              <a:rPr lang="it-IT" dirty="0"/>
              <a:t>.</a:t>
            </a:r>
          </a:p>
          <a:p>
            <a:r>
              <a:rPr lang="it-IT" dirty="0"/>
              <a:t>Following </a:t>
            </a:r>
            <a:r>
              <a:rPr lang="it-IT" dirty="0" err="1"/>
              <a:t>this</a:t>
            </a:r>
            <a:r>
              <a:rPr lang="it-IT" dirty="0"/>
              <a:t> idea, </a:t>
            </a:r>
            <a:r>
              <a:rPr lang="it-IT" dirty="0" err="1"/>
              <a:t>we</a:t>
            </a:r>
            <a:r>
              <a:rPr lang="it-IT" dirty="0"/>
              <a:t> </a:t>
            </a:r>
            <a:r>
              <a:rPr lang="it-IT" dirty="0" err="1"/>
              <a:t>needed</a:t>
            </a:r>
            <a:r>
              <a:rPr lang="it-IT" dirty="0"/>
              <a:t> to </a:t>
            </a:r>
            <a:r>
              <a:rPr lang="it-IT" dirty="0" err="1"/>
              <a:t>find</a:t>
            </a:r>
            <a:r>
              <a:rPr lang="it-IT" dirty="0"/>
              <a:t> a way to </a:t>
            </a:r>
            <a:r>
              <a:rPr lang="it-IT" dirty="0" err="1"/>
              <a:t>represent</a:t>
            </a:r>
            <a:r>
              <a:rPr lang="it-IT" dirty="0"/>
              <a:t> information </a:t>
            </a:r>
            <a:r>
              <a:rPr lang="it-IT" dirty="0" err="1"/>
              <a:t>that</a:t>
            </a:r>
            <a:r>
              <a:rPr lang="it-IT" dirty="0"/>
              <a:t> </a:t>
            </a:r>
            <a:r>
              <a:rPr lang="it-IT" dirty="0" err="1"/>
              <a:t>could</a:t>
            </a:r>
            <a:r>
              <a:rPr lang="it-IT" dirty="0"/>
              <a:t> be </a:t>
            </a:r>
            <a:r>
              <a:rPr lang="it-IT" dirty="0" err="1"/>
              <a:t>easily</a:t>
            </a:r>
            <a:r>
              <a:rPr lang="it-IT" dirty="0"/>
              <a:t> </a:t>
            </a:r>
            <a:r>
              <a:rPr lang="it-IT" dirty="0" err="1"/>
              <a:t>viewed</a:t>
            </a:r>
            <a:r>
              <a:rPr lang="it-IT" dirty="0"/>
              <a:t>, </a:t>
            </a:r>
            <a:r>
              <a:rPr lang="it-IT" dirty="0" err="1"/>
              <a:t>analyzed</a:t>
            </a:r>
            <a:r>
              <a:rPr lang="it-IT" dirty="0"/>
              <a:t> and </a:t>
            </a:r>
            <a:r>
              <a:rPr lang="it-IT" dirty="0" err="1"/>
              <a:t>understood</a:t>
            </a:r>
            <a:r>
              <a:rPr lang="it-IT" dirty="0"/>
              <a:t> to support </a:t>
            </a:r>
            <a:r>
              <a:rPr lang="it-IT" b="1" dirty="0" err="1"/>
              <a:t>potential</a:t>
            </a:r>
            <a:r>
              <a:rPr lang="it-IT" dirty="0"/>
              <a:t> </a:t>
            </a:r>
            <a:r>
              <a:rPr lang="it-IT" b="1" dirty="0"/>
              <a:t>users</a:t>
            </a:r>
            <a:r>
              <a:rPr lang="it-IT" dirty="0"/>
              <a:t>: private </a:t>
            </a:r>
            <a:r>
              <a:rPr lang="it-IT" dirty="0" err="1"/>
              <a:t>citizen</a:t>
            </a:r>
            <a:r>
              <a:rPr lang="it-IT" dirty="0"/>
              <a:t>, </a:t>
            </a:r>
            <a:r>
              <a:rPr lang="it-IT" dirty="0" err="1"/>
              <a:t>local</a:t>
            </a:r>
            <a:r>
              <a:rPr lang="it-IT" dirty="0"/>
              <a:t> </a:t>
            </a:r>
            <a:r>
              <a:rPr lang="it-IT" dirty="0" err="1"/>
              <a:t>authorities</a:t>
            </a:r>
            <a:r>
              <a:rPr lang="it-IT" dirty="0"/>
              <a:t>, world </a:t>
            </a:r>
            <a:r>
              <a:rPr lang="it-IT" dirty="0" err="1"/>
              <a:t>organizations</a:t>
            </a:r>
            <a:r>
              <a:rPr lang="it-IT" dirty="0"/>
              <a:t> and </a:t>
            </a:r>
            <a:r>
              <a:rPr lang="it-IT" dirty="0" err="1"/>
              <a:t>historians</a:t>
            </a:r>
            <a:r>
              <a:rPr lang="it-IT" dirty="0"/>
              <a:t>.</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Tree>
    <p:extLst>
      <p:ext uri="{BB962C8B-B14F-4D97-AF65-F5344CB8AC3E}">
        <p14:creationId xmlns:p14="http://schemas.microsoft.com/office/powerpoint/2010/main" val="8403448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198" y="14869"/>
            <a:ext cx="10515600" cy="1325563"/>
          </a:xfrm>
        </p:spPr>
        <p:txBody>
          <a:bodyPr/>
          <a:lstStyle/>
          <a:p>
            <a:r>
              <a:rPr lang="it-IT" b="1" dirty="0">
                <a:solidFill>
                  <a:schemeClr val="tx1">
                    <a:lumMod val="85000"/>
                    <a:lumOff val="15000"/>
                  </a:schemeClr>
                </a:solidFill>
              </a:rPr>
              <a:t>Dataset and preprocessing</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Rettangolo 5">
            <a:extLst>
              <a:ext uri="{FF2B5EF4-FFF2-40B4-BE49-F238E27FC236}">
                <a16:creationId xmlns:a16="http://schemas.microsoft.com/office/drawing/2014/main" id="{B375F05A-53D6-8142-8880-BB45EAD14CBA}"/>
              </a:ext>
            </a:extLst>
          </p:cNvPr>
          <p:cNvSpPr/>
          <p:nvPr/>
        </p:nvSpPr>
        <p:spPr>
          <a:xfrm>
            <a:off x="838197" y="1015531"/>
            <a:ext cx="10515601" cy="1138773"/>
          </a:xfrm>
          <a:prstGeom prst="rect">
            <a:avLst/>
          </a:prstGeom>
        </p:spPr>
        <p:txBody>
          <a:bodyPr wrap="square">
            <a:spAutoFit/>
          </a:bodyPr>
          <a:lstStyle/>
          <a:p>
            <a:r>
              <a:rPr lang="it-IT" sz="1700" dirty="0"/>
              <a:t>The database, taken on Kaggle at https://www.kaggle.com/START-UMD/gtd, is maintained by researchers at the National Consortium for the Study of Terrorism and Responses to Terrorism (START), headquartered at the University of Maryland</a:t>
            </a:r>
            <a:r>
              <a:rPr lang="en-US" sz="1700" dirty="0">
                <a:solidFill>
                  <a:schemeClr val="tx1">
                    <a:lumMod val="85000"/>
                    <a:lumOff val="15000"/>
                  </a:schemeClr>
                </a:solidFill>
              </a:rPr>
              <a:t>. </a:t>
            </a:r>
            <a:r>
              <a:rPr lang="it-IT" sz="1700" dirty="0"/>
              <a:t>The GTD includes systematic data on domestic as well as international terrorist incidents that have occurred </a:t>
            </a:r>
            <a:r>
              <a:rPr lang="en-GB" sz="1700" dirty="0"/>
              <a:t>during</a:t>
            </a:r>
            <a:r>
              <a:rPr lang="it-IT" sz="1700" dirty="0"/>
              <a:t> the period 1970 – 2017, except 1993. We have over a one million of data.  </a:t>
            </a:r>
          </a:p>
        </p:txBody>
      </p:sp>
      <p:sp>
        <p:nvSpPr>
          <p:cNvPr id="7" name="Segnaposto contenuto 2">
            <a:extLst>
              <a:ext uri="{FF2B5EF4-FFF2-40B4-BE49-F238E27FC236}">
                <a16:creationId xmlns:a16="http://schemas.microsoft.com/office/drawing/2014/main" id="{D16E24DF-6658-A74F-8C27-ECB1DE557D42}"/>
              </a:ext>
            </a:extLst>
          </p:cNvPr>
          <p:cNvSpPr txBox="1">
            <a:spLocks/>
          </p:cNvSpPr>
          <p:nvPr/>
        </p:nvSpPr>
        <p:spPr>
          <a:xfrm>
            <a:off x="6095998" y="2265987"/>
            <a:ext cx="4087763" cy="3721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1800" dirty="0"/>
          </a:p>
        </p:txBody>
      </p:sp>
      <p:pic>
        <p:nvPicPr>
          <p:cNvPr id="12" name="Immagine 11" descr="Immagine che contiene tavolo&#10;&#10;Descrizione generata automaticamente">
            <a:extLst>
              <a:ext uri="{FF2B5EF4-FFF2-40B4-BE49-F238E27FC236}">
                <a16:creationId xmlns:a16="http://schemas.microsoft.com/office/drawing/2014/main" id="{B5E86C82-1B02-BE44-837A-1D286FFCFF0B}"/>
              </a:ext>
            </a:extLst>
          </p:cNvPr>
          <p:cNvPicPr>
            <a:picLocks noChangeAspect="1"/>
          </p:cNvPicPr>
          <p:nvPr/>
        </p:nvPicPr>
        <p:blipFill rotWithShape="1">
          <a:blip r:embed="rId2"/>
          <a:srcRect t="1041" b="62988"/>
          <a:stretch/>
        </p:blipFill>
        <p:spPr>
          <a:xfrm>
            <a:off x="416829" y="2261890"/>
            <a:ext cx="11358336" cy="1325563"/>
          </a:xfrm>
          <a:prstGeom prst="rect">
            <a:avLst/>
          </a:prstGeom>
        </p:spPr>
      </p:pic>
      <p:sp>
        <p:nvSpPr>
          <p:cNvPr id="3" name="CasellaDiTesto 2">
            <a:extLst>
              <a:ext uri="{FF2B5EF4-FFF2-40B4-BE49-F238E27FC236}">
                <a16:creationId xmlns:a16="http://schemas.microsoft.com/office/drawing/2014/main" id="{E29407CA-2451-C04E-B09B-39D4C604C741}"/>
              </a:ext>
            </a:extLst>
          </p:cNvPr>
          <p:cNvSpPr txBox="1"/>
          <p:nvPr/>
        </p:nvSpPr>
        <p:spPr>
          <a:xfrm>
            <a:off x="838197" y="4246323"/>
            <a:ext cx="10515601" cy="1200329"/>
          </a:xfrm>
          <a:prstGeom prst="rect">
            <a:avLst/>
          </a:prstGeom>
          <a:noFill/>
        </p:spPr>
        <p:txBody>
          <a:bodyPr wrap="square" rtlCol="0">
            <a:spAutoFit/>
          </a:bodyPr>
          <a:lstStyle/>
          <a:p>
            <a:r>
              <a:rPr lang="it-IT" dirty="0"/>
              <a:t>In </a:t>
            </a:r>
            <a:r>
              <a:rPr lang="it-IT" dirty="0" err="1"/>
              <a:t>order</a:t>
            </a:r>
            <a:r>
              <a:rPr lang="it-IT" dirty="0"/>
              <a:t> to compute the </a:t>
            </a:r>
            <a:r>
              <a:rPr lang="it-IT" dirty="0" err="1"/>
              <a:t>terrorist</a:t>
            </a:r>
            <a:r>
              <a:rPr lang="it-IT" dirty="0"/>
              <a:t> </a:t>
            </a:r>
            <a:r>
              <a:rPr lang="it-IT" dirty="0" err="1"/>
              <a:t>incidence</a:t>
            </a:r>
            <a:r>
              <a:rPr lang="it-IT" dirty="0"/>
              <a:t> in </a:t>
            </a:r>
            <a:r>
              <a:rPr lang="it-IT" dirty="0" err="1"/>
              <a:t>each</a:t>
            </a:r>
            <a:r>
              <a:rPr lang="it-IT" dirty="0"/>
              <a:t> country, </a:t>
            </a:r>
            <a:r>
              <a:rPr lang="it-IT" dirty="0" err="1"/>
              <a:t>we</a:t>
            </a:r>
            <a:r>
              <a:rPr lang="it-IT" dirty="0"/>
              <a:t> </a:t>
            </a:r>
            <a:r>
              <a:rPr lang="it-IT" dirty="0" err="1"/>
              <a:t>needed</a:t>
            </a:r>
            <a:r>
              <a:rPr lang="it-IT" dirty="0"/>
              <a:t> to </a:t>
            </a:r>
            <a:r>
              <a:rPr lang="it-IT" dirty="0" err="1"/>
              <a:t>get</a:t>
            </a:r>
            <a:r>
              <a:rPr lang="it-IT" dirty="0"/>
              <a:t> from </a:t>
            </a:r>
            <a:r>
              <a:rPr lang="it-IT" dirty="0">
                <a:hlinkClick r:id="rId3"/>
              </a:rPr>
              <a:t>https://data.worldbank.org</a:t>
            </a:r>
            <a:r>
              <a:rPr lang="it-IT" dirty="0"/>
              <a:t> </a:t>
            </a:r>
            <a:r>
              <a:rPr lang="it-IT" dirty="0" err="1"/>
              <a:t>two</a:t>
            </a:r>
            <a:r>
              <a:rPr lang="it-IT" dirty="0"/>
              <a:t> </a:t>
            </a:r>
            <a:r>
              <a:rPr lang="it-IT" dirty="0" err="1"/>
              <a:t>different</a:t>
            </a:r>
            <a:r>
              <a:rPr lang="it-IT" dirty="0"/>
              <a:t> </a:t>
            </a:r>
            <a:r>
              <a:rPr lang="it-IT" dirty="0" err="1"/>
              <a:t>datatsets</a:t>
            </a:r>
            <a:r>
              <a:rPr lang="it-IT" dirty="0"/>
              <a:t>: </a:t>
            </a:r>
          </a:p>
          <a:p>
            <a:pPr marL="285750" indent="-285750">
              <a:buFont typeface="Arial" panose="020B0604020202020204" pitchFamily="34" charset="0"/>
              <a:buChar char="•"/>
            </a:pPr>
            <a:r>
              <a:rPr lang="it-IT" dirty="0"/>
              <a:t>Total </a:t>
            </a:r>
            <a:r>
              <a:rPr lang="it-IT" dirty="0" err="1"/>
              <a:t>popolution</a:t>
            </a:r>
            <a:r>
              <a:rPr lang="it-IT" dirty="0"/>
              <a:t> for </a:t>
            </a:r>
            <a:r>
              <a:rPr lang="it-IT" dirty="0" err="1"/>
              <a:t>each</a:t>
            </a:r>
            <a:r>
              <a:rPr lang="it-IT" dirty="0"/>
              <a:t> country  </a:t>
            </a:r>
          </a:p>
          <a:p>
            <a:pPr marL="285750" indent="-285750">
              <a:buFont typeface="Arial" panose="020B0604020202020204" pitchFamily="34" charset="0"/>
              <a:buChar char="•"/>
            </a:pPr>
            <a:r>
              <a:rPr lang="it-IT" dirty="0"/>
              <a:t>Death rate for 1’000 </a:t>
            </a:r>
            <a:r>
              <a:rPr lang="it-IT" dirty="0" err="1"/>
              <a:t>inhabitants</a:t>
            </a:r>
            <a:r>
              <a:rPr lang="it-IT" dirty="0"/>
              <a:t>.</a:t>
            </a:r>
            <a:endParaRPr lang="en-GB" dirty="0"/>
          </a:p>
        </p:txBody>
      </p:sp>
    </p:spTree>
    <p:extLst>
      <p:ext uri="{BB962C8B-B14F-4D97-AF65-F5344CB8AC3E}">
        <p14:creationId xmlns:p14="http://schemas.microsoft.com/office/powerpoint/2010/main" val="27334066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8470"/>
            <a:ext cx="10515600" cy="1325563"/>
          </a:xfrm>
        </p:spPr>
        <p:txBody>
          <a:bodyPr/>
          <a:lstStyle/>
          <a:p>
            <a:r>
              <a:rPr lang="it-IT" b="1" dirty="0">
                <a:solidFill>
                  <a:schemeClr val="tx1">
                    <a:lumMod val="85000"/>
                    <a:lumOff val="15000"/>
                  </a:schemeClr>
                </a:solidFill>
              </a:rPr>
              <a:t>Dataset and preprocessing</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7" name="Segnaposto contenuto 2">
            <a:extLst>
              <a:ext uri="{FF2B5EF4-FFF2-40B4-BE49-F238E27FC236}">
                <a16:creationId xmlns:a16="http://schemas.microsoft.com/office/drawing/2014/main" id="{D16E24DF-6658-A74F-8C27-ECB1DE557D42}"/>
              </a:ext>
            </a:extLst>
          </p:cNvPr>
          <p:cNvSpPr txBox="1">
            <a:spLocks/>
          </p:cNvSpPr>
          <p:nvPr/>
        </p:nvSpPr>
        <p:spPr>
          <a:xfrm>
            <a:off x="6095998" y="2265987"/>
            <a:ext cx="4087763" cy="372185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it-IT" sz="1800" dirty="0"/>
          </a:p>
        </p:txBody>
      </p:sp>
      <p:sp>
        <p:nvSpPr>
          <p:cNvPr id="9" name="Rettangolo 8">
            <a:extLst>
              <a:ext uri="{FF2B5EF4-FFF2-40B4-BE49-F238E27FC236}">
                <a16:creationId xmlns:a16="http://schemas.microsoft.com/office/drawing/2014/main" id="{F22E3140-2A57-C049-8A83-A1CA4BDEDD73}"/>
              </a:ext>
            </a:extLst>
          </p:cNvPr>
          <p:cNvSpPr/>
          <p:nvPr/>
        </p:nvSpPr>
        <p:spPr>
          <a:xfrm>
            <a:off x="838200" y="1523151"/>
            <a:ext cx="10515599" cy="4093428"/>
          </a:xfrm>
          <a:prstGeom prst="rect">
            <a:avLst/>
          </a:prstGeom>
        </p:spPr>
        <p:txBody>
          <a:bodyPr wrap="square">
            <a:spAutoFit/>
          </a:bodyPr>
          <a:lstStyle/>
          <a:p>
            <a:r>
              <a:rPr lang="it-IT" sz="2000" dirty="0"/>
              <a:t>In order to manage in the right way the dataset, we needed of </a:t>
            </a:r>
            <a:r>
              <a:rPr lang="it-IT" sz="2000" b="1" dirty="0"/>
              <a:t>preprocessing</a:t>
            </a:r>
            <a:r>
              <a:rPr lang="it-IT" sz="2000" dirty="0"/>
              <a:t> to establish which variables we needed and to remove some events that didn’t give a complete information respect the ones we have used. At the end of the preprocessing we have about </a:t>
            </a:r>
            <a:r>
              <a:rPr lang="it-IT" sz="2000" b="1" dirty="0"/>
              <a:t>80,000</a:t>
            </a:r>
            <a:r>
              <a:rPr lang="it-IT" sz="2000" dirty="0"/>
              <a:t> </a:t>
            </a:r>
            <a:r>
              <a:rPr lang="it-IT" sz="2000" b="1" dirty="0"/>
              <a:t>attacks</a:t>
            </a:r>
            <a:r>
              <a:rPr lang="it-IT" sz="2000" dirty="0"/>
              <a:t> in fact we have deleted all the attacks with a number of kills equal to zero - it would have been useless for our analysis goal - and all lines with missing data.</a:t>
            </a:r>
          </a:p>
          <a:p>
            <a:endParaRPr lang="it-IT" sz="2000" dirty="0"/>
          </a:p>
          <a:p>
            <a:r>
              <a:rPr lang="it-IT" sz="2000" dirty="0"/>
              <a:t>Done the basic preprocessing we have used the </a:t>
            </a:r>
            <a:r>
              <a:rPr lang="it-IT" sz="2000" b="1" dirty="0"/>
              <a:t>PCA</a:t>
            </a:r>
            <a:r>
              <a:rPr lang="it-IT" sz="2000" dirty="0"/>
              <a:t> </a:t>
            </a:r>
            <a:r>
              <a:rPr lang="it-IT" sz="2000" b="1" dirty="0"/>
              <a:t>algorithm</a:t>
            </a:r>
            <a:r>
              <a:rPr lang="it-IT" sz="2000" dirty="0"/>
              <a:t>, performed on dataset features in order to calculate and store them as two new columns of the dataset:</a:t>
            </a:r>
          </a:p>
          <a:p>
            <a:endParaRPr lang="it-IT" sz="2000" dirty="0"/>
          </a:p>
          <a:p>
            <a:r>
              <a:rPr lang="it-IT" sz="2000" b="1" dirty="0"/>
              <a:t>PCA_Component1</a:t>
            </a:r>
            <a:r>
              <a:rPr lang="it-IT" sz="2000" dirty="0"/>
              <a:t>: first component computed by PCA algorithm, the one with the highest variance.</a:t>
            </a:r>
          </a:p>
          <a:p>
            <a:endParaRPr lang="it-IT" sz="2000" dirty="0"/>
          </a:p>
          <a:p>
            <a:r>
              <a:rPr lang="it-IT" sz="2000" b="1" dirty="0"/>
              <a:t>PCA_Component2</a:t>
            </a:r>
            <a:r>
              <a:rPr lang="it-IT" sz="2000" dirty="0"/>
              <a:t>: second component computed by PCA algorithm, the one with the highest variance that is orthogonal to the first, so it is linearly uncorrelated with it.</a:t>
            </a:r>
          </a:p>
        </p:txBody>
      </p:sp>
    </p:spTree>
    <p:extLst>
      <p:ext uri="{BB962C8B-B14F-4D97-AF65-F5344CB8AC3E}">
        <p14:creationId xmlns:p14="http://schemas.microsoft.com/office/powerpoint/2010/main" val="1118000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bg>
      <p:bgPr>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8CA7D8-C86A-9F4C-9A75-980370233C07}"/>
              </a:ext>
            </a:extLst>
          </p:cNvPr>
          <p:cNvSpPr>
            <a:spLocks noGrp="1"/>
          </p:cNvSpPr>
          <p:nvPr>
            <p:ph type="title"/>
          </p:nvPr>
        </p:nvSpPr>
        <p:spPr>
          <a:xfrm>
            <a:off x="838200" y="18256"/>
            <a:ext cx="10515600" cy="1325563"/>
          </a:xfrm>
        </p:spPr>
        <p:txBody>
          <a:bodyPr/>
          <a:lstStyle/>
          <a:p>
            <a:r>
              <a:rPr lang="it-IT" b="1" dirty="0">
                <a:solidFill>
                  <a:schemeClr val="tx1">
                    <a:lumMod val="85000"/>
                    <a:lumOff val="15000"/>
                  </a:schemeClr>
                </a:solidFill>
              </a:rPr>
              <a:t>The </a:t>
            </a:r>
            <a:r>
              <a:rPr lang="it-IT" b="1" dirty="0" err="1">
                <a:solidFill>
                  <a:schemeClr val="tx1">
                    <a:lumMod val="85000"/>
                    <a:lumOff val="15000"/>
                  </a:schemeClr>
                </a:solidFill>
              </a:rPr>
              <a:t>components</a:t>
            </a:r>
            <a:r>
              <a:rPr lang="it-IT" b="1" dirty="0">
                <a:solidFill>
                  <a:schemeClr val="tx1">
                    <a:lumMod val="85000"/>
                    <a:lumOff val="15000"/>
                  </a:schemeClr>
                </a:solidFill>
              </a:rPr>
              <a:t> of Global </a:t>
            </a:r>
            <a:r>
              <a:rPr lang="it-IT" b="1" dirty="0" err="1">
                <a:solidFill>
                  <a:schemeClr val="tx1">
                    <a:lumMod val="85000"/>
                    <a:lumOff val="15000"/>
                  </a:schemeClr>
                </a:solidFill>
              </a:rPr>
              <a:t>Terrorist</a:t>
            </a:r>
            <a:r>
              <a:rPr lang="it-IT" b="1" dirty="0">
                <a:solidFill>
                  <a:schemeClr val="tx1">
                    <a:lumMod val="85000"/>
                    <a:lumOff val="15000"/>
                  </a:schemeClr>
                </a:solidFill>
              </a:rPr>
              <a:t> Attacks</a:t>
            </a:r>
          </a:p>
        </p:txBody>
      </p:sp>
      <p:sp>
        <p:nvSpPr>
          <p:cNvPr id="4" name="Rettangolo 3">
            <a:extLst>
              <a:ext uri="{FF2B5EF4-FFF2-40B4-BE49-F238E27FC236}">
                <a16:creationId xmlns:a16="http://schemas.microsoft.com/office/drawing/2014/main" id="{5E7A3BA6-5351-CB46-A9DF-C2358186861D}"/>
              </a:ext>
            </a:extLst>
          </p:cNvPr>
          <p:cNvSpPr/>
          <p:nvPr/>
        </p:nvSpPr>
        <p:spPr>
          <a:xfrm>
            <a:off x="0" y="6176962"/>
            <a:ext cx="12192000" cy="681037"/>
          </a:xfrm>
          <a:prstGeom prst="rect">
            <a:avLst/>
          </a:prstGeom>
          <a:solidFill>
            <a:schemeClr val="tx1">
              <a:lumMod val="75000"/>
              <a:lumOff val="25000"/>
            </a:schemeClr>
          </a:solidFill>
          <a:ln w="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Visual Analytics, Sapienza					Ludovico Ottobre, Gianmarco Evangelista</a:t>
            </a:r>
          </a:p>
        </p:txBody>
      </p:sp>
      <p:sp>
        <p:nvSpPr>
          <p:cNvPr id="6" name="Segnaposto contenuto 5">
            <a:extLst>
              <a:ext uri="{FF2B5EF4-FFF2-40B4-BE49-F238E27FC236}">
                <a16:creationId xmlns:a16="http://schemas.microsoft.com/office/drawing/2014/main" id="{12054888-942F-CD45-8ADB-F1F674AF535B}"/>
              </a:ext>
            </a:extLst>
          </p:cNvPr>
          <p:cNvSpPr>
            <a:spLocks noGrp="1"/>
          </p:cNvSpPr>
          <p:nvPr>
            <p:ph idx="1"/>
          </p:nvPr>
        </p:nvSpPr>
        <p:spPr>
          <a:xfrm>
            <a:off x="838200" y="1193419"/>
            <a:ext cx="10515600" cy="4782838"/>
          </a:xfrm>
        </p:spPr>
        <p:txBody>
          <a:bodyPr>
            <a:normAutofit lnSpcReduction="10000"/>
          </a:bodyPr>
          <a:lstStyle/>
          <a:p>
            <a:pPr marL="0" indent="0">
              <a:buNone/>
            </a:pPr>
            <a:r>
              <a:rPr lang="it-IT" sz="2600" dirty="0" err="1"/>
              <a:t>Five</a:t>
            </a:r>
            <a:r>
              <a:rPr lang="it-IT" sz="2600" dirty="0"/>
              <a:t> </a:t>
            </a:r>
            <a:r>
              <a:rPr lang="it-IT" sz="2600" dirty="0" err="1"/>
              <a:t>different</a:t>
            </a:r>
            <a:r>
              <a:rPr lang="it-IT" sz="2600" dirty="0"/>
              <a:t> and </a:t>
            </a:r>
            <a:r>
              <a:rPr lang="it-IT" sz="2600" dirty="0" err="1"/>
              <a:t>coordinated</a:t>
            </a:r>
            <a:r>
              <a:rPr lang="it-IT" sz="2600" dirty="0"/>
              <a:t> </a:t>
            </a:r>
            <a:r>
              <a:rPr lang="it-IT" sz="2600" dirty="0" err="1"/>
              <a:t>views</a:t>
            </a:r>
            <a:r>
              <a:rPr lang="it-IT" sz="2600" dirty="0"/>
              <a:t>:</a:t>
            </a:r>
          </a:p>
          <a:p>
            <a:pPr marL="0" indent="0">
              <a:buNone/>
            </a:pPr>
            <a:r>
              <a:rPr lang="it-IT" sz="2600" b="1" dirty="0"/>
              <a:t>Attacks </a:t>
            </a:r>
            <a:r>
              <a:rPr lang="it-IT" sz="2600" b="1" dirty="0" err="1"/>
              <a:t>mapping</a:t>
            </a:r>
            <a:r>
              <a:rPr lang="it-IT" sz="2600" b="1" dirty="0"/>
              <a:t> </a:t>
            </a:r>
            <a:r>
              <a:rPr lang="it-IT" sz="2600" dirty="0"/>
              <a:t>- to </a:t>
            </a:r>
            <a:r>
              <a:rPr lang="it-IT" sz="2600" dirty="0" err="1"/>
              <a:t>understand</a:t>
            </a:r>
            <a:r>
              <a:rPr lang="it-IT" sz="2600" dirty="0"/>
              <a:t> the </a:t>
            </a:r>
            <a:r>
              <a:rPr lang="it-IT" sz="2600" dirty="0" err="1"/>
              <a:t>geograohic</a:t>
            </a:r>
            <a:r>
              <a:rPr lang="it-IT" sz="2600" dirty="0"/>
              <a:t> </a:t>
            </a:r>
            <a:r>
              <a:rPr lang="it-IT" sz="2600" dirty="0" err="1"/>
              <a:t>terrorist</a:t>
            </a:r>
            <a:r>
              <a:rPr lang="it-IT" sz="2600" dirty="0"/>
              <a:t> </a:t>
            </a:r>
            <a:r>
              <a:rPr lang="it-IT" sz="2600" dirty="0" err="1"/>
              <a:t>attack</a:t>
            </a:r>
            <a:r>
              <a:rPr lang="it-IT" sz="2600" dirty="0"/>
              <a:t> </a:t>
            </a:r>
            <a:r>
              <a:rPr lang="it-IT" sz="2600" dirty="0" err="1"/>
              <a:t>distribution</a:t>
            </a:r>
            <a:r>
              <a:rPr lang="it-IT" sz="2600" dirty="0"/>
              <a:t>, </a:t>
            </a:r>
            <a:r>
              <a:rPr lang="it-IT" sz="2600" dirty="0" err="1"/>
              <a:t>identifying</a:t>
            </a:r>
            <a:r>
              <a:rPr lang="it-IT" sz="2600" dirty="0"/>
              <a:t> </a:t>
            </a:r>
            <a:r>
              <a:rPr lang="it-IT" sz="2600" dirty="0" err="1"/>
              <a:t>hotspots</a:t>
            </a:r>
            <a:r>
              <a:rPr lang="it-IT" sz="2600" dirty="0"/>
              <a:t>, and </a:t>
            </a:r>
            <a:r>
              <a:rPr lang="it-IT" sz="2600" dirty="0" err="1"/>
              <a:t>highlight</a:t>
            </a:r>
            <a:r>
              <a:rPr lang="it-IT" sz="2600" dirty="0"/>
              <a:t> </a:t>
            </a:r>
            <a:r>
              <a:rPr lang="it-IT" sz="2600" dirty="0" err="1"/>
              <a:t>how</a:t>
            </a:r>
            <a:r>
              <a:rPr lang="it-IT" sz="2600" dirty="0"/>
              <a:t> </a:t>
            </a:r>
            <a:r>
              <a:rPr lang="it-IT" sz="2600" dirty="0" err="1"/>
              <a:t>many</a:t>
            </a:r>
            <a:r>
              <a:rPr lang="it-IT" sz="2600" dirty="0"/>
              <a:t> </a:t>
            </a:r>
            <a:r>
              <a:rPr lang="it-IT" sz="2600" dirty="0" err="1"/>
              <a:t>attacks</a:t>
            </a:r>
            <a:r>
              <a:rPr lang="it-IT" sz="2600" dirty="0"/>
              <a:t> </a:t>
            </a:r>
            <a:r>
              <a:rPr lang="it-IT" sz="2600" dirty="0" err="1"/>
              <a:t>there</a:t>
            </a:r>
            <a:r>
              <a:rPr lang="it-IT" sz="2600" dirty="0"/>
              <a:t> are in a </a:t>
            </a:r>
            <a:r>
              <a:rPr lang="it-IT" sz="2600" dirty="0" err="1"/>
              <a:t>specific</a:t>
            </a:r>
            <a:r>
              <a:rPr lang="it-IT" sz="2600" dirty="0"/>
              <a:t> area.</a:t>
            </a:r>
          </a:p>
          <a:p>
            <a:pPr marL="0" indent="0">
              <a:buNone/>
            </a:pPr>
            <a:r>
              <a:rPr lang="it-IT" sz="2600" b="1" dirty="0" err="1"/>
              <a:t>Parallel</a:t>
            </a:r>
            <a:r>
              <a:rPr lang="it-IT" sz="2600" b="1" dirty="0"/>
              <a:t> </a:t>
            </a:r>
            <a:r>
              <a:rPr lang="it-IT" sz="2600" b="1" dirty="0" err="1"/>
              <a:t>coordinates</a:t>
            </a:r>
            <a:r>
              <a:rPr lang="it-IT" sz="2600" b="1" dirty="0"/>
              <a:t> </a:t>
            </a:r>
            <a:r>
              <a:rPr lang="it-IT" sz="2600" dirty="0"/>
              <a:t>– to </a:t>
            </a:r>
            <a:r>
              <a:rPr lang="it-IT" sz="2600" dirty="0" err="1"/>
              <a:t>analyze</a:t>
            </a:r>
            <a:r>
              <a:rPr lang="it-IT" sz="2600" dirty="0"/>
              <a:t> </a:t>
            </a:r>
            <a:r>
              <a:rPr lang="it-IT" sz="2600" dirty="0" err="1"/>
              <a:t>each</a:t>
            </a:r>
            <a:r>
              <a:rPr lang="it-IT" sz="2600" dirty="0"/>
              <a:t> </a:t>
            </a:r>
            <a:r>
              <a:rPr lang="it-IT" sz="2600" dirty="0" err="1"/>
              <a:t>attack</a:t>
            </a:r>
            <a:r>
              <a:rPr lang="it-IT" sz="2600" dirty="0"/>
              <a:t> in a </a:t>
            </a:r>
            <a:r>
              <a:rPr lang="it-IT" sz="2600" dirty="0" err="1"/>
              <a:t>deep</a:t>
            </a:r>
            <a:r>
              <a:rPr lang="it-IT" sz="2600" dirty="0"/>
              <a:t> way: </a:t>
            </a:r>
            <a:r>
              <a:rPr lang="it-IT" sz="2600" dirty="0" err="1"/>
              <a:t>region</a:t>
            </a:r>
            <a:r>
              <a:rPr lang="it-IT" sz="2600" dirty="0"/>
              <a:t>, </a:t>
            </a:r>
            <a:r>
              <a:rPr lang="it-IT" sz="2600" dirty="0" err="1"/>
              <a:t>modality</a:t>
            </a:r>
            <a:r>
              <a:rPr lang="it-IT" sz="2600" dirty="0"/>
              <a:t>, target, </a:t>
            </a:r>
            <a:r>
              <a:rPr lang="it-IT" sz="2600" dirty="0" err="1"/>
              <a:t>kills</a:t>
            </a:r>
            <a:r>
              <a:rPr lang="it-IT" sz="2600" dirty="0"/>
              <a:t> and </a:t>
            </a:r>
            <a:r>
              <a:rPr lang="it-IT" sz="2600" dirty="0" err="1"/>
              <a:t>weap</a:t>
            </a:r>
            <a:r>
              <a:rPr lang="it-IT" sz="2600" dirty="0"/>
              <a:t> </a:t>
            </a:r>
            <a:r>
              <a:rPr lang="it-IT" sz="2600" dirty="0" err="1"/>
              <a:t>type</a:t>
            </a:r>
            <a:r>
              <a:rPr lang="it-IT" sz="2600" dirty="0"/>
              <a:t>.</a:t>
            </a:r>
          </a:p>
          <a:p>
            <a:pPr marL="0" indent="0">
              <a:buNone/>
            </a:pPr>
            <a:r>
              <a:rPr lang="it-IT" sz="2600" b="1" dirty="0"/>
              <a:t>Bar chart </a:t>
            </a:r>
            <a:r>
              <a:rPr lang="it-IT" sz="2600" dirty="0"/>
              <a:t>– to </a:t>
            </a:r>
            <a:r>
              <a:rPr lang="it-IT" sz="2600" dirty="0" err="1"/>
              <a:t>get</a:t>
            </a:r>
            <a:r>
              <a:rPr lang="it-IT" sz="2600" dirty="0"/>
              <a:t> a </a:t>
            </a:r>
            <a:r>
              <a:rPr lang="it-IT" sz="2600" dirty="0" err="1"/>
              <a:t>numerical</a:t>
            </a:r>
            <a:r>
              <a:rPr lang="it-IT" sz="2600" dirty="0"/>
              <a:t> feedback on the </a:t>
            </a:r>
            <a:r>
              <a:rPr lang="it-IT" sz="2600" dirty="0" err="1"/>
              <a:t>deaths</a:t>
            </a:r>
            <a:r>
              <a:rPr lang="it-IT" sz="2600" dirty="0"/>
              <a:t> and the </a:t>
            </a:r>
            <a:r>
              <a:rPr lang="it-IT" sz="2600" dirty="0" err="1"/>
              <a:t>number</a:t>
            </a:r>
            <a:r>
              <a:rPr lang="it-IT" sz="2600" dirty="0"/>
              <a:t> of </a:t>
            </a:r>
            <a:r>
              <a:rPr lang="it-IT" sz="2600" dirty="0" err="1"/>
              <a:t>attacks</a:t>
            </a:r>
            <a:r>
              <a:rPr lang="it-IT" sz="2600" dirty="0"/>
              <a:t> in </a:t>
            </a:r>
            <a:r>
              <a:rPr lang="it-IT" sz="2600" dirty="0" err="1"/>
              <a:t>each</a:t>
            </a:r>
            <a:r>
              <a:rPr lang="it-IT" sz="2600" dirty="0"/>
              <a:t> country, </a:t>
            </a:r>
            <a:r>
              <a:rPr lang="it-IT" sz="2600" dirty="0" err="1"/>
              <a:t>region</a:t>
            </a:r>
            <a:r>
              <a:rPr lang="it-IT" sz="2600" dirty="0"/>
              <a:t> and </a:t>
            </a:r>
            <a:r>
              <a:rPr lang="it-IT" sz="2600" dirty="0" err="1"/>
              <a:t>continent</a:t>
            </a:r>
            <a:r>
              <a:rPr lang="it-IT" sz="2600" dirty="0"/>
              <a:t>.</a:t>
            </a:r>
          </a:p>
          <a:p>
            <a:pPr marL="0" indent="0">
              <a:buNone/>
            </a:pPr>
            <a:r>
              <a:rPr lang="it-IT" sz="2600" b="1" dirty="0"/>
              <a:t>Line chart </a:t>
            </a:r>
            <a:r>
              <a:rPr lang="it-IT" sz="2600" dirty="0"/>
              <a:t>– to </a:t>
            </a:r>
            <a:r>
              <a:rPr lang="it-IT" sz="2600" dirty="0" err="1"/>
              <a:t>have</a:t>
            </a:r>
            <a:r>
              <a:rPr lang="it-IT" sz="2600" dirty="0"/>
              <a:t> a trends of a </a:t>
            </a:r>
            <a:r>
              <a:rPr lang="it-IT" sz="2600" dirty="0" err="1"/>
              <a:t>group</a:t>
            </a:r>
            <a:r>
              <a:rPr lang="it-IT" sz="2600" dirty="0"/>
              <a:t>, of a </a:t>
            </a:r>
            <a:r>
              <a:rPr lang="it-IT" sz="2600" dirty="0" err="1"/>
              <a:t>nation</a:t>
            </a:r>
            <a:r>
              <a:rPr lang="it-IT" sz="2600" dirty="0"/>
              <a:t> and more in general of the </a:t>
            </a:r>
            <a:r>
              <a:rPr lang="it-IT" sz="2600" dirty="0" err="1"/>
              <a:t>phenomenon</a:t>
            </a:r>
            <a:r>
              <a:rPr lang="it-IT" sz="2600" dirty="0"/>
              <a:t> </a:t>
            </a:r>
            <a:r>
              <a:rPr lang="it-IT" sz="2600" dirty="0" err="1"/>
              <a:t>itself</a:t>
            </a:r>
            <a:r>
              <a:rPr lang="it-IT" sz="2600" dirty="0"/>
              <a:t> on a long </a:t>
            </a:r>
            <a:r>
              <a:rPr lang="it-IT" sz="2600" dirty="0" err="1"/>
              <a:t>period</a:t>
            </a:r>
            <a:r>
              <a:rPr lang="it-IT" sz="2600" dirty="0"/>
              <a:t>.</a:t>
            </a:r>
          </a:p>
          <a:p>
            <a:pPr marL="0" indent="0">
              <a:buNone/>
            </a:pPr>
            <a:r>
              <a:rPr lang="it-IT" sz="2600" b="1" dirty="0" err="1"/>
              <a:t>Scatter</a:t>
            </a:r>
            <a:r>
              <a:rPr lang="it-IT" sz="2600" b="1" dirty="0"/>
              <a:t> plot </a:t>
            </a:r>
            <a:r>
              <a:rPr lang="it-IT" sz="2600" dirty="0"/>
              <a:t>– </a:t>
            </a:r>
            <a:r>
              <a:rPr lang="en-US" sz="2600" dirty="0"/>
              <a:t>displays each element of the dataset according to the first two PCA components, helping to point out outliers and clusters.</a:t>
            </a:r>
            <a:endParaRPr lang="it-IT" sz="2600" b="1" dirty="0"/>
          </a:p>
          <a:p>
            <a:pPr marL="0" indent="0">
              <a:buNone/>
            </a:pPr>
            <a:endParaRPr lang="en-GB" dirty="0"/>
          </a:p>
        </p:txBody>
      </p:sp>
    </p:spTree>
    <p:extLst>
      <p:ext uri="{BB962C8B-B14F-4D97-AF65-F5344CB8AC3E}">
        <p14:creationId xmlns:p14="http://schemas.microsoft.com/office/powerpoint/2010/main" val="1736970655"/>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2042</TotalTime>
  <Words>1763</Words>
  <Application>Microsoft Office PowerPoint</Application>
  <PresentationFormat>Widescreen</PresentationFormat>
  <Paragraphs>123</Paragraphs>
  <Slides>19</Slides>
  <Notes>0</Notes>
  <HiddenSlides>2</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19</vt:i4>
      </vt:variant>
    </vt:vector>
  </HeadingPairs>
  <TitlesOfParts>
    <vt:vector size="24" baseType="lpstr">
      <vt:lpstr>Arial</vt:lpstr>
      <vt:lpstr>Calibri</vt:lpstr>
      <vt:lpstr>Calibri Light</vt:lpstr>
      <vt:lpstr>Courier New</vt:lpstr>
      <vt:lpstr>Tema di Office</vt:lpstr>
      <vt:lpstr>Global Terrorist Attacks</vt:lpstr>
      <vt:lpstr>Introduction and context</vt:lpstr>
      <vt:lpstr>Introduction and context</vt:lpstr>
      <vt:lpstr>Related works</vt:lpstr>
      <vt:lpstr>Related works</vt:lpstr>
      <vt:lpstr>Our goal</vt:lpstr>
      <vt:lpstr>Dataset and preprocessing</vt:lpstr>
      <vt:lpstr>Dataset and preprocessing</vt:lpstr>
      <vt:lpstr>The components of Global Terrorist Attacks</vt:lpstr>
      <vt:lpstr>Overview</vt:lpstr>
      <vt:lpstr>Visualization: Geographic map</vt:lpstr>
      <vt:lpstr>Visualization: Parallel graph</vt:lpstr>
      <vt:lpstr>Visualization: Bar chart</vt:lpstr>
      <vt:lpstr>Visualization: Graphs</vt:lpstr>
      <vt:lpstr>Visualization: Scatter plot</vt:lpstr>
      <vt:lpstr>Why this approach?</vt:lpstr>
      <vt:lpstr>Future work and conclusion</vt:lpstr>
      <vt:lpstr>Future work and conclusion</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Global Terrorist Attacks</dc:title>
  <dc:creator>Gianmarco Evangelista</dc:creator>
  <cp:lastModifiedBy>Ludovico Ottobre</cp:lastModifiedBy>
  <cp:revision>81</cp:revision>
  <dcterms:created xsi:type="dcterms:W3CDTF">2021-02-12T18:23:07Z</dcterms:created>
  <dcterms:modified xsi:type="dcterms:W3CDTF">2021-06-11T09:06:14Z</dcterms:modified>
</cp:coreProperties>
</file>

<file path=docProps/thumbnail.jpeg>
</file>